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8" r:id="rId2"/>
    <p:sldId id="259" r:id="rId3"/>
    <p:sldId id="345" r:id="rId4"/>
    <p:sldId id="346" r:id="rId5"/>
    <p:sldId id="347" r:id="rId6"/>
    <p:sldId id="348" r:id="rId7"/>
    <p:sldId id="349" r:id="rId8"/>
    <p:sldId id="350" r:id="rId9"/>
    <p:sldId id="351" r:id="rId10"/>
    <p:sldId id="352" r:id="rId11"/>
    <p:sldId id="353" r:id="rId12"/>
    <p:sldId id="354" r:id="rId13"/>
    <p:sldId id="355" r:id="rId14"/>
    <p:sldId id="356" r:id="rId15"/>
    <p:sldId id="357" r:id="rId16"/>
    <p:sldId id="388" r:id="rId17"/>
    <p:sldId id="389" r:id="rId18"/>
    <p:sldId id="360" r:id="rId19"/>
    <p:sldId id="296" r:id="rId20"/>
    <p:sldId id="325" r:id="rId21"/>
    <p:sldId id="324" r:id="rId22"/>
    <p:sldId id="326" r:id="rId23"/>
    <p:sldId id="327" r:id="rId24"/>
    <p:sldId id="328" r:id="rId25"/>
    <p:sldId id="329" r:id="rId26"/>
    <p:sldId id="330" r:id="rId27"/>
    <p:sldId id="331" r:id="rId28"/>
    <p:sldId id="337" r:id="rId29"/>
    <p:sldId id="295" r:id="rId30"/>
    <p:sldId id="332" r:id="rId31"/>
    <p:sldId id="336" r:id="rId32"/>
    <p:sldId id="333" r:id="rId33"/>
    <p:sldId id="340" r:id="rId34"/>
    <p:sldId id="338" r:id="rId35"/>
    <p:sldId id="339" r:id="rId36"/>
    <p:sldId id="334" r:id="rId37"/>
    <p:sldId id="342" r:id="rId38"/>
    <p:sldId id="341" r:id="rId39"/>
    <p:sldId id="335" r:id="rId40"/>
    <p:sldId id="297" r:id="rId41"/>
    <p:sldId id="343" r:id="rId42"/>
    <p:sldId id="416" r:id="rId43"/>
    <p:sldId id="344" r:id="rId44"/>
    <p:sldId id="417" r:id="rId45"/>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29"/>
    <p:restoredTop sz="94705"/>
  </p:normalViewPr>
  <p:slideViewPr>
    <p:cSldViewPr snapToGrid="0" snapToObjects="1">
      <p:cViewPr>
        <p:scale>
          <a:sx n="65" d="100"/>
          <a:sy n="65" d="100"/>
        </p:scale>
        <p:origin x="14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4260157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 name="Freeform 20"/>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20"/>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20"/>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8"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9"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0"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1"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2"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3"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6"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4"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5"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0" name="Freeform 20"/>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9"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0"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1"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2"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7"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0"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1"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2"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3"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4"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5"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8"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6"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7"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2" name="Freeform 20"/>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1"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2"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3"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4"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9"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2"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3"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4"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5"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6"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7"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0"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4" name="Freeform 20"/>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3"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4"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5"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6"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1"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4"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5"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6"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7"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8"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9"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2"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0"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1"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6" name="Freeform 20"/>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5"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6"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7"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8"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3"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6"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7"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8"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9"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0"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1"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5"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6"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7"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8"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9"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0"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3"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8965"/>
            <a:r>
              <a:rPr lang="zh-CN" altLang="en-US" sz="1800" dirty="0" smtClean="0">
                <a:solidFill>
                  <a:srgbClr val="FFFFFF"/>
                </a:solidFill>
                <a:latin typeface="Segoe UI Light" panose="020B0502040204020203"/>
                <a:ea typeface="微软雅黑" panose="020B0503020204020204" charset="-122"/>
                <a:cs typeface="Segoe UI Light" panose="020B0502040204020203"/>
              </a:rPr>
              <a:t>标注</a:t>
            </a:r>
            <a:endParaRPr lang="zh-CN" altLang="en-US" sz="1800" dirty="0">
              <a:solidFill>
                <a:srgbClr val="FFFFFF"/>
              </a:solidFill>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defTabSz="608965">
              <a:lnSpc>
                <a:spcPct val="130000"/>
              </a:lnSpc>
            </a:pPr>
            <a:r>
              <a:rPr lang="zh-CN" altLang="en-US" sz="1400" dirty="0" smtClean="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smtClean="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smtClean="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smtClean="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smtClean="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smtClean="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smtClean="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smtClean="0">
                <a:solidFill>
                  <a:srgbClr val="FFFFFF"/>
                </a:solidFill>
                <a:latin typeface="Segoe UI Light" panose="020B0502040204020203"/>
                <a:ea typeface="微软雅黑" panose="020B0503020204020204" charset="-122"/>
                <a:cs typeface="Segoe UI Light" panose="020B0502040204020203"/>
              </a:rPr>
              <a:t>背景图片出处</a:t>
            </a: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zh-CN" altLang="en-US" sz="1400" dirty="0" smtClean="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smtClean="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smtClean="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smtClean="0">
                <a:solidFill>
                  <a:srgbClr val="FFFFFF"/>
                </a:solidFill>
                <a:latin typeface="Segoe UI Light" panose="020B0502040204020203"/>
                <a:ea typeface="微软雅黑" panose="020B0503020204020204" charset="-122"/>
                <a:cs typeface="Segoe UI Light" panose="020B0502040204020203"/>
              </a:rPr>
              <a:t>英文 </a:t>
            </a:r>
            <a:r>
              <a:rPr lang="en-US" altLang="zh-CN" sz="1400" dirty="0">
                <a:solidFill>
                  <a:srgbClr val="FFFFFF"/>
                </a:solidFill>
                <a:latin typeface="Segoe UI Light" panose="020B0502040204020203"/>
                <a:cs typeface="Segoe UI Light" panose="020B0502040204020203"/>
              </a:rPr>
              <a:t>Century Gothic</a:t>
            </a: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smtClean="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smtClean="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smtClean="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smtClean="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smtClean="0">
                <a:solidFill>
                  <a:srgbClr val="FFFFFF"/>
                </a:solidFill>
                <a:latin typeface="Segoe UI Light" panose="020B0502040204020203"/>
                <a:ea typeface="微软雅黑" panose="020B0503020204020204" charset="-122"/>
                <a:cs typeface="Segoe UI Light" panose="020B0502040204020203"/>
              </a:rPr>
              <a:t>1.3</a:t>
            </a: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smtClean="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smtClean="0">
                <a:solidFill>
                  <a:srgbClr val="FFFFFF"/>
                </a:solidFill>
                <a:latin typeface="Segoe UI Light" panose="020B0502040204020203"/>
                <a:ea typeface="微软雅黑" panose="020B0503020204020204" charset="-122"/>
                <a:cs typeface="Segoe UI Light" panose="020B0502040204020203"/>
              </a:rPr>
              <a:t>设计师原创</a:t>
            </a: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zh-CN" altLang="en-US" sz="1400" dirty="0" smtClean="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smtClean="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smtClean="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smtClean="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smtClean="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smtClean="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smtClean="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smtClean="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defTabSz="608965"/>
            <a:r>
              <a:rPr kumimoji="1" lang="en-US" altLang="zh-CN" sz="1000" dirty="0" smtClean="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8965"/>
            <a:r>
              <a:rPr kumimoji="1" lang="zh-CN" altLang="en-US" sz="1335" dirty="0" smtClean="0">
                <a:solidFill>
                  <a:srgbClr val="000000"/>
                </a:solidFill>
                <a:latin typeface="Century Gothic" panose="020B0502020202020204"/>
                <a:ea typeface="微软雅黑" panose="020B0503020204020204" charset="-122"/>
              </a:rPr>
              <a:t>点击</a:t>
            </a:r>
            <a:r>
              <a:rPr kumimoji="1" lang="en-US" altLang="zh-CN" sz="1335" dirty="0" smtClean="0">
                <a:solidFill>
                  <a:srgbClr val="000000"/>
                </a:solidFill>
                <a:latin typeface="Segoe UI Light" panose="020B0502040204020203" charset="0"/>
                <a:ea typeface="Segoe UI Light" panose="020B0502040204020203" charset="0"/>
                <a:cs typeface="Segoe UI Light" panose="020B0502040204020203" charset="0"/>
              </a:rPr>
              <a:t>Logo</a:t>
            </a:r>
            <a:r>
              <a:rPr kumimoji="1" lang="zh-CN" altLang="en-US" sz="1335" dirty="0" smtClean="0">
                <a:solidFill>
                  <a:srgbClr val="000000"/>
                </a:solidFill>
                <a:latin typeface="Century Gothic" panose="020B0502020202020204"/>
                <a:ea typeface="微软雅黑" panose="020B0503020204020204" charset="-122"/>
              </a:rPr>
              <a:t>获取更多优质模板（放映模式）</a:t>
            </a:r>
            <a:endParaRPr kumimoji="1" lang="zh-CN" altLang="en-US" sz="1335" dirty="0">
              <a:solidFill>
                <a:srgbClr val="000000"/>
              </a:solidFill>
              <a:latin typeface="Century Gothic" panose="020B0502020202020204"/>
              <a:ea typeface="微软雅黑" panose="020B0503020204020204" charset="-122"/>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 name="Freeform 20"/>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20"/>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20"/>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8"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9"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0"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1"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2"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3"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6"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4"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5"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0" name="Freeform 20"/>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9"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0"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1"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2"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7"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0"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1"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2"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3"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4"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5"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8"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6"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7"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2" name="Freeform 20"/>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1"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2"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3"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4"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9"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2"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3"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4"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5"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6"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7"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0"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4" name="Freeform 20"/>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3"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4"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5"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6"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1"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4"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5"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6"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7"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8"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9"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2"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0"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1"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6" name="Freeform 20"/>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5"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6"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7"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8"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3"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6"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7"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8"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9"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0"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1"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5"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6"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7"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8"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9"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0"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3"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 name="矩形 1"/>
          <p:cNvSpPr/>
          <p:nvPr userDrawn="1"/>
        </p:nvSpPr>
        <p:spPr>
          <a:xfrm>
            <a:off x="-16972" y="4347197"/>
            <a:ext cx="12208972" cy="252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10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 name="Freeform 20"/>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20"/>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20"/>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8"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9"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0"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1"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2"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3"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6"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4"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5"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0" name="Freeform 20"/>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9"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0"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1"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2"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7"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0"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1"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2"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3"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4"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5"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8"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6"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7"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2" name="Freeform 20"/>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1"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2"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3"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4"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9"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2"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3"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4"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5"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6"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7"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0"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4" name="Freeform 20"/>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3"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4"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5"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6"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1"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4"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5"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6"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7"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8"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9"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2"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0"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1"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6" name="Freeform 20"/>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5"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6"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7"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8"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3"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6"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7"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8"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9"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0"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1"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5"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6"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7"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8"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9"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0"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3"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 name="矩形 1"/>
          <p:cNvSpPr/>
          <p:nvPr userDrawn="1"/>
        </p:nvSpPr>
        <p:spPr>
          <a:xfrm>
            <a:off x="5706264" y="1"/>
            <a:ext cx="6485736" cy="6871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9" name="组 18"/>
          <p:cNvGrpSpPr/>
          <p:nvPr userDrawn="1"/>
        </p:nvGrpSpPr>
        <p:grpSpPr>
          <a:xfrm rot="1396810">
            <a:off x="5439148" y="3364452"/>
            <a:ext cx="337162" cy="1815987"/>
            <a:chOff x="6099175" y="2627313"/>
            <a:chExt cx="411163" cy="2214563"/>
          </a:xfrm>
          <a:solidFill>
            <a:schemeClr val="bg1">
              <a:alpha val="10000"/>
            </a:schemeClr>
          </a:solid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sp>
        <p:nvSpPr>
          <p:cNvPr id="18" name="Freeform 20"/>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20" name="组合 45"/>
          <p:cNvGrpSpPr/>
          <p:nvPr userDrawn="1"/>
        </p:nvGrpSpPr>
        <p:grpSpPr>
          <a:xfrm rot="2116298">
            <a:off x="5097308" y="5328958"/>
            <a:ext cx="722933" cy="629672"/>
            <a:chOff x="501650" y="3292475"/>
            <a:chExt cx="1735138" cy="1511300"/>
          </a:xfrm>
          <a:solidFill>
            <a:schemeClr val="bg1">
              <a:alpha val="10000"/>
            </a:schemeClr>
          </a:solidFill>
        </p:grpSpPr>
        <p:sp>
          <p:nvSpPr>
            <p:cNvPr id="21"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solidFill>
            <a:schemeClr val="bg1">
              <a:alpha val="10000"/>
            </a:schemeClr>
          </a:solid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31" name="组合 22"/>
          <p:cNvGrpSpPr/>
          <p:nvPr userDrawn="1"/>
        </p:nvGrpSpPr>
        <p:grpSpPr>
          <a:xfrm rot="1013132">
            <a:off x="2506793" y="6413812"/>
            <a:ext cx="794889" cy="623974"/>
            <a:chOff x="3654425" y="5089525"/>
            <a:chExt cx="1860550" cy="1460500"/>
          </a:xfrm>
          <a:solidFill>
            <a:schemeClr val="bg1">
              <a:alpha val="10000"/>
            </a:schemeClr>
          </a:solid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39" name="组合 23"/>
          <p:cNvGrpSpPr/>
          <p:nvPr userDrawn="1"/>
        </p:nvGrpSpPr>
        <p:grpSpPr>
          <a:xfrm>
            <a:off x="6063218" y="3624642"/>
            <a:ext cx="1301704" cy="1299270"/>
            <a:chOff x="6262690" y="5170488"/>
            <a:chExt cx="1697038" cy="1693863"/>
          </a:xfrm>
          <a:solidFill>
            <a:schemeClr val="bg1">
              <a:alpha val="10000"/>
            </a:schemeClr>
          </a:solid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20"/>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46" name="组 45"/>
          <p:cNvGrpSpPr/>
          <p:nvPr userDrawn="1"/>
        </p:nvGrpSpPr>
        <p:grpSpPr>
          <a:xfrm rot="1396810">
            <a:off x="998952" y="3722131"/>
            <a:ext cx="337162" cy="1815987"/>
            <a:chOff x="6099175" y="2627313"/>
            <a:chExt cx="411163" cy="2214563"/>
          </a:xfrm>
          <a:solidFill>
            <a:schemeClr val="bg1">
              <a:alpha val="10000"/>
            </a:schemeClr>
          </a:solid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48" name="Freeform 20"/>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49" name="组合 45"/>
          <p:cNvGrpSpPr/>
          <p:nvPr userDrawn="1"/>
        </p:nvGrpSpPr>
        <p:grpSpPr>
          <a:xfrm rot="2116298">
            <a:off x="1231243" y="5128618"/>
            <a:ext cx="722933" cy="629672"/>
            <a:chOff x="501650" y="3292475"/>
            <a:chExt cx="1735138" cy="1511300"/>
          </a:xfrm>
          <a:solidFill>
            <a:schemeClr val="bg1">
              <a:alpha val="10000"/>
            </a:schemeClr>
          </a:solidFill>
        </p:grpSpPr>
        <p:sp>
          <p:nvSpPr>
            <p:cNvPr id="6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solidFill>
            <a:schemeClr val="bg1">
              <a:alpha val="10000"/>
            </a:schemeClr>
          </a:solid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53" name="组合 22"/>
          <p:cNvGrpSpPr/>
          <p:nvPr userDrawn="1"/>
        </p:nvGrpSpPr>
        <p:grpSpPr>
          <a:xfrm rot="1013132">
            <a:off x="1601368" y="4438604"/>
            <a:ext cx="794889" cy="623974"/>
            <a:chOff x="3654425" y="5089525"/>
            <a:chExt cx="1860550" cy="1460500"/>
          </a:xfrm>
          <a:solidFill>
            <a:schemeClr val="bg1">
              <a:alpha val="10000"/>
            </a:schemeClr>
          </a:solid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8"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9"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0"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1"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2"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3"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4" name="组合 23"/>
          <p:cNvGrpSpPr/>
          <p:nvPr userDrawn="1"/>
        </p:nvGrpSpPr>
        <p:grpSpPr>
          <a:xfrm>
            <a:off x="1798258" y="2947826"/>
            <a:ext cx="1301704" cy="1299270"/>
            <a:chOff x="6262688" y="5170488"/>
            <a:chExt cx="1697038" cy="1693863"/>
          </a:xfrm>
          <a:solidFill>
            <a:schemeClr val="bg1">
              <a:alpha val="10000"/>
            </a:schemeClr>
          </a:solid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6"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78" name="组 77"/>
          <p:cNvGrpSpPr/>
          <p:nvPr userDrawn="1"/>
        </p:nvGrpSpPr>
        <p:grpSpPr>
          <a:xfrm rot="2803540">
            <a:off x="9511163" y="5451184"/>
            <a:ext cx="337162" cy="1815987"/>
            <a:chOff x="6099175" y="2627313"/>
            <a:chExt cx="411163" cy="2214563"/>
          </a:xfrm>
          <a:solidFill>
            <a:schemeClr val="bg1">
              <a:alpha val="10000"/>
            </a:schemeClr>
          </a:solid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4"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5"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80" name="Freeform 20"/>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81" name="组合 45"/>
          <p:cNvGrpSpPr/>
          <p:nvPr userDrawn="1"/>
        </p:nvGrpSpPr>
        <p:grpSpPr>
          <a:xfrm rot="3523028">
            <a:off x="9384746" y="6959690"/>
            <a:ext cx="722933" cy="629672"/>
            <a:chOff x="501650" y="3292475"/>
            <a:chExt cx="1735138" cy="1511300"/>
          </a:xfrm>
          <a:solidFill>
            <a:schemeClr val="bg1">
              <a:alpha val="10000"/>
            </a:schemeClr>
          </a:solidFill>
        </p:grpSpPr>
        <p:sp>
          <p:nvSpPr>
            <p:cNvPr id="98"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9"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0"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1"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2"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solidFill>
            <a:schemeClr val="bg1">
              <a:alpha val="10000"/>
            </a:schemeClr>
          </a:solid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7"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85" name="组合 22"/>
          <p:cNvGrpSpPr/>
          <p:nvPr userDrawn="1"/>
        </p:nvGrpSpPr>
        <p:grpSpPr>
          <a:xfrm rot="2419862">
            <a:off x="9997017" y="6488458"/>
            <a:ext cx="794889" cy="623974"/>
            <a:chOff x="3654425" y="5089525"/>
            <a:chExt cx="1860550" cy="1460500"/>
          </a:xfrm>
          <a:solidFill>
            <a:schemeClr val="bg1">
              <a:alpha val="10000"/>
            </a:schemeClr>
          </a:solid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0"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1"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2"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3"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4"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5"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solidFill>
            <a:schemeClr val="bg1">
              <a:alpha val="10000"/>
            </a:schemeClr>
          </a:solid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8"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10" name="组 109"/>
          <p:cNvGrpSpPr/>
          <p:nvPr userDrawn="1"/>
        </p:nvGrpSpPr>
        <p:grpSpPr>
          <a:xfrm rot="1396810">
            <a:off x="2252865" y="298538"/>
            <a:ext cx="337162" cy="1815987"/>
            <a:chOff x="6099175" y="2627313"/>
            <a:chExt cx="411163" cy="2214563"/>
          </a:xfrm>
          <a:solidFill>
            <a:schemeClr val="bg1">
              <a:alpha val="70000"/>
            </a:schemeClr>
          </a:solid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6"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7"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112" name="Freeform 20"/>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13" name="组合 45"/>
          <p:cNvGrpSpPr/>
          <p:nvPr userDrawn="1"/>
        </p:nvGrpSpPr>
        <p:grpSpPr>
          <a:xfrm rot="2116298">
            <a:off x="2485156" y="1705025"/>
            <a:ext cx="722933" cy="629672"/>
            <a:chOff x="501650" y="3292475"/>
            <a:chExt cx="1735138" cy="1511300"/>
          </a:xfrm>
          <a:solidFill>
            <a:schemeClr val="bg1">
              <a:alpha val="10000"/>
            </a:schemeClr>
          </a:solidFill>
        </p:grpSpPr>
        <p:sp>
          <p:nvSpPr>
            <p:cNvPr id="130"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1"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2"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3"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4"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solidFill>
            <a:schemeClr val="bg1">
              <a:alpha val="10000"/>
            </a:schemeClr>
          </a:solid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9"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17" name="组合 22"/>
          <p:cNvGrpSpPr/>
          <p:nvPr userDrawn="1"/>
        </p:nvGrpSpPr>
        <p:grpSpPr>
          <a:xfrm rot="1013132">
            <a:off x="2855281" y="1015011"/>
            <a:ext cx="794889" cy="623974"/>
            <a:chOff x="3654425" y="5089525"/>
            <a:chExt cx="1860550" cy="1460500"/>
          </a:xfrm>
          <a:solidFill>
            <a:schemeClr val="bg1">
              <a:alpha val="70000"/>
            </a:schemeClr>
          </a:solid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2"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3"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4"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5"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6"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7"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8" name="组合 23"/>
          <p:cNvGrpSpPr/>
          <p:nvPr userDrawn="1"/>
        </p:nvGrpSpPr>
        <p:grpSpPr>
          <a:xfrm>
            <a:off x="3052171" y="-475767"/>
            <a:ext cx="1301704" cy="1299270"/>
            <a:chOff x="6262688" y="5170488"/>
            <a:chExt cx="1697038" cy="1693863"/>
          </a:xfrm>
          <a:solidFill>
            <a:schemeClr val="bg1">
              <a:alpha val="70000"/>
            </a:schemeClr>
          </a:solid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0"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42" name="组 141"/>
          <p:cNvGrpSpPr/>
          <p:nvPr userDrawn="1"/>
        </p:nvGrpSpPr>
        <p:grpSpPr>
          <a:xfrm rot="1396810">
            <a:off x="6421391" y="893591"/>
            <a:ext cx="337162" cy="1815987"/>
            <a:chOff x="6099175" y="2627313"/>
            <a:chExt cx="411163" cy="2214563"/>
          </a:xfrm>
          <a:solidFill>
            <a:schemeClr val="bg1">
              <a:alpha val="70000"/>
            </a:schemeClr>
          </a:solid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sp>
        <p:nvSpPr>
          <p:cNvPr id="144" name="Freeform 20"/>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45" name="组合 45"/>
          <p:cNvGrpSpPr/>
          <p:nvPr userDrawn="1"/>
        </p:nvGrpSpPr>
        <p:grpSpPr>
          <a:xfrm rot="2116298">
            <a:off x="6653682" y="2300078"/>
            <a:ext cx="722933" cy="629672"/>
            <a:chOff x="501650" y="3292475"/>
            <a:chExt cx="1735138" cy="1511300"/>
          </a:xfrm>
          <a:solidFill>
            <a:schemeClr val="bg1">
              <a:alpha val="70000"/>
            </a:schemeClr>
          </a:solidFill>
        </p:grpSpPr>
        <p:sp>
          <p:nvSpPr>
            <p:cNvPr id="162"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3"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4"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5"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6"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solidFill>
            <a:schemeClr val="bg1">
              <a:alpha val="70000"/>
            </a:schemeClr>
          </a:solid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1"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49" name="组合 22"/>
          <p:cNvGrpSpPr/>
          <p:nvPr userDrawn="1"/>
        </p:nvGrpSpPr>
        <p:grpSpPr>
          <a:xfrm rot="1013132">
            <a:off x="7023807" y="1610064"/>
            <a:ext cx="794889" cy="623974"/>
            <a:chOff x="3654425" y="5089525"/>
            <a:chExt cx="1860550" cy="1460500"/>
          </a:xfrm>
          <a:solidFill>
            <a:schemeClr val="bg1">
              <a:alpha val="70000"/>
            </a:schemeClr>
          </a:solid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4"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5"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6"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7"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8"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9"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50" name="组合 23"/>
          <p:cNvGrpSpPr/>
          <p:nvPr userDrawn="1"/>
        </p:nvGrpSpPr>
        <p:grpSpPr>
          <a:xfrm>
            <a:off x="7220697" y="119286"/>
            <a:ext cx="1301704" cy="1299270"/>
            <a:chOff x="6262688" y="5170488"/>
            <a:chExt cx="1697038" cy="1693863"/>
          </a:xfrm>
          <a:solidFill>
            <a:schemeClr val="bg1">
              <a:alpha val="70000"/>
            </a:schemeClr>
          </a:solid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2"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74" name="组 173"/>
          <p:cNvGrpSpPr/>
          <p:nvPr userDrawn="1"/>
        </p:nvGrpSpPr>
        <p:grpSpPr>
          <a:xfrm rot="1396810">
            <a:off x="10293790" y="2099512"/>
            <a:ext cx="337162" cy="1815987"/>
            <a:chOff x="6099175" y="2627313"/>
            <a:chExt cx="411163" cy="2214563"/>
          </a:xfrm>
          <a:solidFill>
            <a:schemeClr val="bg1">
              <a:alpha val="10000"/>
            </a:schemeClr>
          </a:solid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0"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1"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176" name="Freeform 20"/>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77" name="组合 45"/>
          <p:cNvGrpSpPr/>
          <p:nvPr userDrawn="1"/>
        </p:nvGrpSpPr>
        <p:grpSpPr>
          <a:xfrm rot="2116298">
            <a:off x="10526081" y="3505999"/>
            <a:ext cx="722933" cy="629672"/>
            <a:chOff x="501650" y="3292475"/>
            <a:chExt cx="1735138" cy="1511300"/>
          </a:xfrm>
          <a:solidFill>
            <a:schemeClr val="bg1">
              <a:alpha val="10000"/>
            </a:schemeClr>
          </a:solidFill>
        </p:grpSpPr>
        <p:sp>
          <p:nvSpPr>
            <p:cNvPr id="194"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5"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6"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7"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8"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solidFill>
            <a:schemeClr val="bg1">
              <a:alpha val="10000"/>
            </a:schemeClr>
          </a:solid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3"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181" name="组合 22"/>
          <p:cNvGrpSpPr/>
          <p:nvPr userDrawn="1"/>
        </p:nvGrpSpPr>
        <p:grpSpPr>
          <a:xfrm rot="1013132">
            <a:off x="10896206" y="2815985"/>
            <a:ext cx="794889" cy="623974"/>
            <a:chOff x="3654425" y="5089525"/>
            <a:chExt cx="1860550" cy="1460500"/>
          </a:xfrm>
          <a:solidFill>
            <a:schemeClr val="bg1">
              <a:alpha val="10000"/>
            </a:schemeClr>
          </a:solid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6"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7"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8"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9"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0"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1"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82" name="组合 23"/>
          <p:cNvGrpSpPr/>
          <p:nvPr userDrawn="1"/>
        </p:nvGrpSpPr>
        <p:grpSpPr>
          <a:xfrm>
            <a:off x="11093096" y="1325207"/>
            <a:ext cx="1301704" cy="1299270"/>
            <a:chOff x="6262688" y="5170488"/>
            <a:chExt cx="1697038" cy="1693863"/>
          </a:xfrm>
          <a:solidFill>
            <a:schemeClr val="bg1">
              <a:alpha val="10000"/>
            </a:schemeClr>
          </a:solid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solidFill>
            <a:schemeClr val="bg1">
              <a:alpha val="10000"/>
            </a:schemeClr>
          </a:solid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5"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6"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7"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8"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9"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0"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213" name="组合 46"/>
          <p:cNvGrpSpPr/>
          <p:nvPr userDrawn="1"/>
        </p:nvGrpSpPr>
        <p:grpSpPr>
          <a:xfrm rot="21086915">
            <a:off x="11056807" y="581802"/>
            <a:ext cx="920458" cy="709092"/>
            <a:chOff x="2486025" y="3619500"/>
            <a:chExt cx="1500188" cy="1155700"/>
          </a:xfrm>
          <a:solidFill>
            <a:schemeClr val="bg1">
              <a:alpha val="10000"/>
            </a:schemeClr>
          </a:solid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solidFill>
            <a:schemeClr val="bg1">
              <a:alpha val="70000"/>
            </a:schemeClr>
          </a:solid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21" name="组合 23"/>
          <p:cNvGrpSpPr/>
          <p:nvPr userDrawn="1"/>
        </p:nvGrpSpPr>
        <p:grpSpPr>
          <a:xfrm>
            <a:off x="5624277" y="6060101"/>
            <a:ext cx="1301704" cy="1299270"/>
            <a:chOff x="6262688" y="5170488"/>
            <a:chExt cx="1697038" cy="1693863"/>
          </a:xfrm>
          <a:solidFill>
            <a:schemeClr val="bg1">
              <a:alpha val="10000"/>
            </a:schemeClr>
          </a:solid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3"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225" name="组合 45"/>
          <p:cNvGrpSpPr/>
          <p:nvPr userDrawn="1"/>
        </p:nvGrpSpPr>
        <p:grpSpPr>
          <a:xfrm rot="2116298">
            <a:off x="718679" y="6474356"/>
            <a:ext cx="1228067" cy="1069642"/>
            <a:chOff x="501650" y="3292475"/>
            <a:chExt cx="1735138" cy="1511300"/>
          </a:xfrm>
          <a:solidFill>
            <a:schemeClr val="bg1">
              <a:alpha val="10000"/>
            </a:schemeClr>
          </a:solidFill>
        </p:grpSpPr>
        <p:sp>
          <p:nvSpPr>
            <p:cNvPr id="22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alpha val="70000"/>
            </a:schemeClr>
          </a:solidFill>
          <a:ln w="0">
            <a:noFill/>
            <a:prstDash val="solid"/>
            <a:round/>
          </a:ln>
        </p:spPr>
        <p:txBody>
          <a:bodyPr vert="horz" wrap="square" lIns="91440" tIns="45720" rIns="91440" bIns="45720" numCol="1" anchor="t" anchorCtr="0" compatLnSpc="1"/>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solidFill>
            <a:schemeClr val="bg1">
              <a:alpha val="10000"/>
            </a:schemeClr>
          </a:solid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solidFill>
            <a:schemeClr val="bg1">
              <a:alpha val="10000"/>
            </a:schemeClr>
          </a:solidFill>
          <a:ln w="0">
            <a:noFill/>
            <a:prstDash val="solid"/>
            <a:round/>
          </a:ln>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 name="Freeform 20"/>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20"/>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20"/>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8"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9"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0"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1"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2"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3"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6"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4"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5"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0" name="Freeform 20"/>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9"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0"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1"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2"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7"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0"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1"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2"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3"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4"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5"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8"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6"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7"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2" name="Freeform 20"/>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1"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2"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3"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4"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9"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2"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3"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4"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5"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6"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7"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0"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4" name="Freeform 20"/>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3"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4"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5"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6"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1"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4"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5"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6"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7"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8"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9"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2"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0"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1"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6" name="Freeform 20"/>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5"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6"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7"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8"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3"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6"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7"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8"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9"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0"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1"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5"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6"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7"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8"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9"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0"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3"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7" name="文本占位符 7"/>
          <p:cNvSpPr>
            <a:spLocks noGrp="1"/>
          </p:cNvSpPr>
          <p:nvPr>
            <p:ph type="body" sz="quarter" idx="10" hasCustomPrompt="1"/>
          </p:nvPr>
        </p:nvSpPr>
        <p:spPr>
          <a:xfrm>
            <a:off x="1281294"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238" name="Freeform 7"/>
          <p:cNvSpPr>
            <a:spLocks noEditPoints="1"/>
          </p:cNvSpPr>
          <p:nvPr userDrawn="1"/>
        </p:nvSpPr>
        <p:spPr bwMode="auto">
          <a:xfrm>
            <a:off x="280410" y="331276"/>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39" name="矩形 238"/>
          <p:cNvSpPr/>
          <p:nvPr userDrawn="1"/>
        </p:nvSpPr>
        <p:spPr>
          <a:xfrm>
            <a:off x="1058" y="6488563"/>
            <a:ext cx="121909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 name="Freeform 20"/>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20"/>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20"/>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8"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9"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0"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1"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2"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3"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6"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4"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5"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0" name="Freeform 20"/>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9"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0"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1"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2"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7"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0"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1"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2"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3"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4"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5"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8"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6"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7"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2" name="Freeform 20"/>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1"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2"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3"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4"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9"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2"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3"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4"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5"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6"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7"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0"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4" name="Freeform 20"/>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3"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4"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5"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6"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1"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4"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5"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6"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7"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8"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9"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2"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0"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1"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6" name="Freeform 20"/>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5"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6"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7"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8"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3"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6"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7"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8"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9"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0"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1"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5"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6"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7"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8"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9"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0"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3"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7" name="文本占位符 7"/>
          <p:cNvSpPr>
            <a:spLocks noGrp="1"/>
          </p:cNvSpPr>
          <p:nvPr>
            <p:ph type="body" sz="quarter" idx="10" hasCustomPrompt="1"/>
          </p:nvPr>
        </p:nvSpPr>
        <p:spPr>
          <a:xfrm>
            <a:off x="1281294"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238" name="Freeform 7"/>
          <p:cNvSpPr>
            <a:spLocks noEditPoints="1"/>
          </p:cNvSpPr>
          <p:nvPr userDrawn="1"/>
        </p:nvSpPr>
        <p:spPr bwMode="auto">
          <a:xfrm>
            <a:off x="280410" y="331276"/>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39" name="矩形 238"/>
          <p:cNvSpPr/>
          <p:nvPr userDrawn="1"/>
        </p:nvSpPr>
        <p:spPr>
          <a:xfrm>
            <a:off x="1058" y="6488563"/>
            <a:ext cx="1219094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userDrawn="1"/>
        </p:nvSpPr>
        <p:spPr>
          <a:xfrm>
            <a:off x="529" y="1661090"/>
            <a:ext cx="12190942" cy="160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标题幻灯片">
    <p:bg>
      <p:bgPr>
        <a:gradFill flip="none" rotWithShape="1">
          <a:gsLst>
            <a:gs pos="32000">
              <a:schemeClr val="accent2"/>
            </a:gs>
            <a:gs pos="0">
              <a:schemeClr val="accent2">
                <a:lumMod val="75000"/>
              </a:schemeClr>
            </a:gs>
            <a:gs pos="69000">
              <a:schemeClr val="accent3"/>
            </a:gs>
            <a:gs pos="97000">
              <a:schemeClr val="accent4"/>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236" name="组 235"/>
          <p:cNvGrpSpPr/>
          <p:nvPr userDrawn="1"/>
        </p:nvGrpSpPr>
        <p:grpSpPr>
          <a:xfrm>
            <a:off x="-1517189" y="-871840"/>
            <a:ext cx="14366963" cy="9196672"/>
            <a:chOff x="-1517189" y="-871840"/>
            <a:chExt cx="14366963" cy="9196672"/>
          </a:xfrm>
          <a:solidFill>
            <a:schemeClr val="bg1">
              <a:alpha val="5000"/>
            </a:schemeClr>
          </a:solidFill>
        </p:grpSpPr>
        <p:sp>
          <p:nvSpPr>
            <p:cNvPr id="5" name="Freeform 7"/>
            <p:cNvSpPr>
              <a:spLocks noEditPoints="1"/>
            </p:cNvSpPr>
            <p:nvPr/>
          </p:nvSpPr>
          <p:spPr bwMode="auto">
            <a:xfrm rot="20132266">
              <a:off x="3204672" y="5259246"/>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9"/>
            <p:cNvSpPr>
              <a:spLocks noEditPoints="1"/>
            </p:cNvSpPr>
            <p:nvPr/>
          </p:nvSpPr>
          <p:spPr bwMode="auto">
            <a:xfrm>
              <a:off x="3276077" y="3086935"/>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9" name="组 18"/>
            <p:cNvGrpSpPr/>
            <p:nvPr userDrawn="1"/>
          </p:nvGrpSpPr>
          <p:grpSpPr>
            <a:xfrm rot="1396810">
              <a:off x="5439148" y="3364452"/>
              <a:ext cx="337162" cy="1815987"/>
              <a:chOff x="6099175" y="2627313"/>
              <a:chExt cx="411163" cy="2214563"/>
            </a:xfrm>
            <a:grpFill/>
          </p:grpSpPr>
          <p:sp>
            <p:nvSpPr>
              <p:cNvPr id="11" name="Freeform 13"/>
              <p:cNvSpPr>
                <a:spLocks noEditPoints="1"/>
              </p:cNvSpPr>
              <p:nvPr/>
            </p:nvSpPr>
            <p:spPr bwMode="auto">
              <a:xfrm>
                <a:off x="6130130"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 name="Freeform 19"/>
            <p:cNvSpPr>
              <a:spLocks noEditPoints="1"/>
            </p:cNvSpPr>
            <p:nvPr/>
          </p:nvSpPr>
          <p:spPr bwMode="auto">
            <a:xfrm rot="1363540">
              <a:off x="8673100" y="7234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 name="Freeform 20"/>
            <p:cNvSpPr/>
            <p:nvPr/>
          </p:nvSpPr>
          <p:spPr bwMode="auto">
            <a:xfrm rot="20253209">
              <a:off x="4644944" y="440960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0" name="组合 45"/>
            <p:cNvGrpSpPr/>
            <p:nvPr userDrawn="1"/>
          </p:nvGrpSpPr>
          <p:grpSpPr>
            <a:xfrm rot="2116298">
              <a:off x="5097308" y="5328958"/>
              <a:ext cx="722933" cy="629672"/>
              <a:chOff x="501650" y="3292475"/>
              <a:chExt cx="1735138" cy="1511300"/>
            </a:xfrm>
            <a:grpFill/>
          </p:grpSpPr>
          <p:sp>
            <p:nvSpPr>
              <p:cNvPr id="21"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6" name="组合 46"/>
            <p:cNvGrpSpPr/>
            <p:nvPr userDrawn="1"/>
          </p:nvGrpSpPr>
          <p:grpSpPr>
            <a:xfrm rot="19680185">
              <a:off x="2669841" y="4499503"/>
              <a:ext cx="920458" cy="709092"/>
              <a:chOff x="2486025" y="3619500"/>
              <a:chExt cx="1500188" cy="1155700"/>
            </a:xfrm>
            <a:grpFill/>
          </p:grpSpPr>
          <p:sp>
            <p:nvSpPr>
              <p:cNvPr id="27"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9" name="Freeform 29"/>
            <p:cNvSpPr>
              <a:spLocks noEditPoints="1"/>
            </p:cNvSpPr>
            <p:nvPr userDrawn="1"/>
          </p:nvSpPr>
          <p:spPr bwMode="auto">
            <a:xfrm>
              <a:off x="4567724" y="3130391"/>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0" name="Freeform 5"/>
            <p:cNvSpPr>
              <a:spLocks noEditPoints="1"/>
            </p:cNvSpPr>
            <p:nvPr userDrawn="1"/>
          </p:nvSpPr>
          <p:spPr bwMode="auto">
            <a:xfrm rot="1264384">
              <a:off x="3800465" y="638232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31" name="组合 22"/>
            <p:cNvGrpSpPr/>
            <p:nvPr userDrawn="1"/>
          </p:nvGrpSpPr>
          <p:grpSpPr>
            <a:xfrm rot="1013132">
              <a:off x="2506793" y="6413812"/>
              <a:ext cx="794889" cy="623974"/>
              <a:chOff x="3654425" y="5089525"/>
              <a:chExt cx="1860550" cy="1460500"/>
            </a:xfrm>
            <a:grpFill/>
          </p:grpSpPr>
          <p:sp>
            <p:nvSpPr>
              <p:cNvPr id="3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3"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4"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5"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6"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7"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38"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39" name="组合 23"/>
            <p:cNvGrpSpPr/>
            <p:nvPr userDrawn="1"/>
          </p:nvGrpSpPr>
          <p:grpSpPr>
            <a:xfrm>
              <a:off x="6063218" y="3624642"/>
              <a:ext cx="1301704" cy="1299270"/>
              <a:chOff x="6262690" y="5170488"/>
              <a:chExt cx="1697038" cy="1693863"/>
            </a:xfrm>
            <a:grpFill/>
          </p:grpSpPr>
          <p:sp>
            <p:nvSpPr>
              <p:cNvPr id="40" name="Freeform 19"/>
              <p:cNvSpPr>
                <a:spLocks noEditPoints="1"/>
              </p:cNvSpPr>
              <p:nvPr/>
            </p:nvSpPr>
            <p:spPr bwMode="auto">
              <a:xfrm>
                <a:off x="6262690"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1" name="Freeform 20"/>
              <p:cNvSpPr/>
              <p:nvPr userDrawn="1"/>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4" name="Freeform 7"/>
            <p:cNvSpPr>
              <a:spLocks noEditPoints="1"/>
            </p:cNvSpPr>
            <p:nvPr/>
          </p:nvSpPr>
          <p:spPr bwMode="auto">
            <a:xfrm rot="20132266">
              <a:off x="-1257123" y="479820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5" name="Freeform 9"/>
            <p:cNvSpPr>
              <a:spLocks noEditPoints="1"/>
            </p:cNvSpPr>
            <p:nvPr/>
          </p:nvSpPr>
          <p:spPr bwMode="auto">
            <a:xfrm>
              <a:off x="-491355" y="283166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6" name="组 45"/>
            <p:cNvGrpSpPr/>
            <p:nvPr userDrawn="1"/>
          </p:nvGrpSpPr>
          <p:grpSpPr>
            <a:xfrm rot="1396810">
              <a:off x="998952" y="3722131"/>
              <a:ext cx="337162" cy="1815987"/>
              <a:chOff x="6099175" y="2627313"/>
              <a:chExt cx="411163" cy="2214563"/>
            </a:xfrm>
            <a:grpFill/>
          </p:grpSpPr>
          <p:sp>
            <p:nvSpPr>
              <p:cNvPr id="71"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2"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3"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4"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47" name="Freeform 19"/>
            <p:cNvSpPr>
              <a:spLocks noEditPoints="1"/>
            </p:cNvSpPr>
            <p:nvPr/>
          </p:nvSpPr>
          <p:spPr bwMode="auto">
            <a:xfrm rot="1363540">
              <a:off x="337564" y="579283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48" name="Freeform 20"/>
            <p:cNvSpPr/>
            <p:nvPr/>
          </p:nvSpPr>
          <p:spPr bwMode="auto">
            <a:xfrm rot="20253209">
              <a:off x="158920" y="448561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49" name="组合 45"/>
            <p:cNvGrpSpPr/>
            <p:nvPr userDrawn="1"/>
          </p:nvGrpSpPr>
          <p:grpSpPr>
            <a:xfrm rot="2116298">
              <a:off x="1231243" y="5128618"/>
              <a:ext cx="722933" cy="629672"/>
              <a:chOff x="501650" y="3292475"/>
              <a:chExt cx="1735138" cy="1511300"/>
            </a:xfrm>
            <a:grpFill/>
          </p:grpSpPr>
          <p:sp>
            <p:nvSpPr>
              <p:cNvPr id="6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0" name="组合 46"/>
            <p:cNvGrpSpPr/>
            <p:nvPr userDrawn="1"/>
          </p:nvGrpSpPr>
          <p:grpSpPr>
            <a:xfrm rot="19680185">
              <a:off x="-1517189" y="3803033"/>
              <a:ext cx="920458" cy="709092"/>
              <a:chOff x="2486025" y="3619500"/>
              <a:chExt cx="1500188" cy="1155700"/>
            </a:xfrm>
            <a:grpFill/>
          </p:grpSpPr>
          <p:sp>
            <p:nvSpPr>
              <p:cNvPr id="6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51" name="Freeform 29"/>
            <p:cNvSpPr>
              <a:spLocks noEditPoints="1"/>
            </p:cNvSpPr>
            <p:nvPr userDrawn="1"/>
          </p:nvSpPr>
          <p:spPr bwMode="auto">
            <a:xfrm>
              <a:off x="760976" y="275152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2" name="Freeform 5"/>
            <p:cNvSpPr>
              <a:spLocks noEditPoints="1"/>
            </p:cNvSpPr>
            <p:nvPr userDrawn="1"/>
          </p:nvSpPr>
          <p:spPr bwMode="auto">
            <a:xfrm rot="1264384">
              <a:off x="1983280" y="5686214"/>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53" name="组合 22"/>
            <p:cNvGrpSpPr/>
            <p:nvPr userDrawn="1"/>
          </p:nvGrpSpPr>
          <p:grpSpPr>
            <a:xfrm rot="1013132">
              <a:off x="1601368" y="4438604"/>
              <a:ext cx="794889" cy="623974"/>
              <a:chOff x="3654425" y="5089525"/>
              <a:chExt cx="1860550" cy="1460500"/>
            </a:xfrm>
            <a:grpFill/>
          </p:grpSpPr>
          <p:sp>
            <p:nvSpPr>
              <p:cNvPr id="5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8"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9"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0"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1"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2"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3"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54" name="组合 23"/>
            <p:cNvGrpSpPr/>
            <p:nvPr userDrawn="1"/>
          </p:nvGrpSpPr>
          <p:grpSpPr>
            <a:xfrm>
              <a:off x="1798258" y="2947826"/>
              <a:ext cx="1301704" cy="1299270"/>
              <a:chOff x="6262688" y="5170488"/>
              <a:chExt cx="1697038" cy="1693863"/>
            </a:xfrm>
            <a:grpFill/>
          </p:grpSpPr>
          <p:sp>
            <p:nvSpPr>
              <p:cNvPr id="55"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56"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6" name="Freeform 7"/>
            <p:cNvSpPr>
              <a:spLocks noEditPoints="1"/>
            </p:cNvSpPr>
            <p:nvPr/>
          </p:nvSpPr>
          <p:spPr bwMode="auto">
            <a:xfrm rot="21538996">
              <a:off x="7150383" y="576431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7" name="Freeform 9"/>
            <p:cNvSpPr>
              <a:spLocks noEditPoints="1"/>
            </p:cNvSpPr>
            <p:nvPr/>
          </p:nvSpPr>
          <p:spPr bwMode="auto">
            <a:xfrm rot="1406730">
              <a:off x="8537771" y="4215104"/>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78" name="组 77"/>
            <p:cNvGrpSpPr/>
            <p:nvPr userDrawn="1"/>
          </p:nvGrpSpPr>
          <p:grpSpPr>
            <a:xfrm rot="2803540">
              <a:off x="9511163" y="5451184"/>
              <a:ext cx="337162" cy="1815987"/>
              <a:chOff x="6099175" y="2627313"/>
              <a:chExt cx="411163" cy="2214563"/>
            </a:xfrm>
            <a:grpFill/>
          </p:grpSpPr>
          <p:sp>
            <p:nvSpPr>
              <p:cNvPr id="103"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4"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5"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6"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79" name="Freeform 19"/>
            <p:cNvSpPr>
              <a:spLocks noEditPoints="1"/>
            </p:cNvSpPr>
            <p:nvPr/>
          </p:nvSpPr>
          <p:spPr bwMode="auto">
            <a:xfrm rot="2770270">
              <a:off x="8355392" y="7325895"/>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0" name="Freeform 20"/>
            <p:cNvSpPr/>
            <p:nvPr/>
          </p:nvSpPr>
          <p:spPr bwMode="auto">
            <a:xfrm rot="59939">
              <a:off x="8625447" y="5843013"/>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1" name="组合 45"/>
            <p:cNvGrpSpPr/>
            <p:nvPr userDrawn="1"/>
          </p:nvGrpSpPr>
          <p:grpSpPr>
            <a:xfrm rot="3523028">
              <a:off x="9384746" y="6959690"/>
              <a:ext cx="722933" cy="629672"/>
              <a:chOff x="501650" y="3292475"/>
              <a:chExt cx="1735138" cy="1511300"/>
            </a:xfrm>
            <a:grpFill/>
          </p:grpSpPr>
          <p:sp>
            <p:nvSpPr>
              <p:cNvPr id="98"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9"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0"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1"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2"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2" name="组合 46"/>
            <p:cNvGrpSpPr/>
            <p:nvPr userDrawn="1"/>
          </p:nvGrpSpPr>
          <p:grpSpPr>
            <a:xfrm rot="21086915">
              <a:off x="7366693" y="4686026"/>
              <a:ext cx="920458" cy="709092"/>
              <a:chOff x="2486025" y="3619500"/>
              <a:chExt cx="1500188" cy="1155700"/>
            </a:xfrm>
            <a:grpFill/>
          </p:grpSpPr>
          <p:sp>
            <p:nvSpPr>
              <p:cNvPr id="96"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7"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83" name="Freeform 29"/>
            <p:cNvSpPr>
              <a:spLocks noEditPoints="1"/>
            </p:cNvSpPr>
            <p:nvPr userDrawn="1"/>
          </p:nvSpPr>
          <p:spPr bwMode="auto">
            <a:xfrm rot="1406730">
              <a:off x="9836343" y="4616570"/>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4" name="Freeform 5"/>
            <p:cNvSpPr>
              <a:spLocks noEditPoints="1"/>
            </p:cNvSpPr>
            <p:nvPr userDrawn="1"/>
          </p:nvSpPr>
          <p:spPr bwMode="auto">
            <a:xfrm rot="2671114">
              <a:off x="9574736" y="7895511"/>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85" name="组合 22"/>
            <p:cNvGrpSpPr/>
            <p:nvPr userDrawn="1"/>
          </p:nvGrpSpPr>
          <p:grpSpPr>
            <a:xfrm rot="2419862">
              <a:off x="9997017" y="6488458"/>
              <a:ext cx="794889" cy="623974"/>
              <a:chOff x="3654425" y="5089525"/>
              <a:chExt cx="1860550" cy="1460500"/>
            </a:xfrm>
            <a:grpFill/>
          </p:grpSpPr>
          <p:sp>
            <p:nvSpPr>
              <p:cNvPr id="8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0"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1"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2"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3"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4"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5"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86" name="组合 23"/>
            <p:cNvGrpSpPr/>
            <p:nvPr userDrawn="1"/>
          </p:nvGrpSpPr>
          <p:grpSpPr>
            <a:xfrm rot="1406730">
              <a:off x="11173870" y="-871840"/>
              <a:ext cx="1301704" cy="1299270"/>
              <a:chOff x="6262688" y="5170488"/>
              <a:chExt cx="1697038" cy="1693863"/>
            </a:xfrm>
            <a:grpFill/>
          </p:grpSpPr>
          <p:sp>
            <p:nvSpPr>
              <p:cNvPr id="87"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8"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08" name="Freeform 7"/>
            <p:cNvSpPr>
              <a:spLocks noEditPoints="1"/>
            </p:cNvSpPr>
            <p:nvPr/>
          </p:nvSpPr>
          <p:spPr bwMode="auto">
            <a:xfrm rot="20132266">
              <a:off x="-3210" y="1374612"/>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9" name="Freeform 9"/>
            <p:cNvSpPr>
              <a:spLocks noEditPoints="1"/>
            </p:cNvSpPr>
            <p:nvPr/>
          </p:nvSpPr>
          <p:spPr bwMode="auto">
            <a:xfrm>
              <a:off x="762558" y="-591931"/>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0" name="组 109"/>
            <p:cNvGrpSpPr/>
            <p:nvPr userDrawn="1"/>
          </p:nvGrpSpPr>
          <p:grpSpPr>
            <a:xfrm rot="1396810">
              <a:off x="2252865" y="298538"/>
              <a:ext cx="337162" cy="1815987"/>
              <a:chOff x="6099175" y="2627313"/>
              <a:chExt cx="411163" cy="2214563"/>
            </a:xfrm>
            <a:grpFill/>
          </p:grpSpPr>
          <p:sp>
            <p:nvSpPr>
              <p:cNvPr id="135"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6"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7"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8"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1" name="Freeform 19"/>
            <p:cNvSpPr>
              <a:spLocks noEditPoints="1"/>
            </p:cNvSpPr>
            <p:nvPr/>
          </p:nvSpPr>
          <p:spPr bwMode="auto">
            <a:xfrm rot="1363540">
              <a:off x="1591477" y="2369237"/>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2" name="Freeform 20"/>
            <p:cNvSpPr/>
            <p:nvPr/>
          </p:nvSpPr>
          <p:spPr bwMode="auto">
            <a:xfrm rot="20253209">
              <a:off x="1412833" y="1062017"/>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3" name="组合 45"/>
            <p:cNvGrpSpPr/>
            <p:nvPr userDrawn="1"/>
          </p:nvGrpSpPr>
          <p:grpSpPr>
            <a:xfrm rot="2116298">
              <a:off x="2485156" y="1705025"/>
              <a:ext cx="722933" cy="629672"/>
              <a:chOff x="501650" y="3292475"/>
              <a:chExt cx="1735138" cy="1511300"/>
            </a:xfrm>
            <a:grpFill/>
          </p:grpSpPr>
          <p:sp>
            <p:nvSpPr>
              <p:cNvPr id="130"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1"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2"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3"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34"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4" name="组合 46"/>
            <p:cNvGrpSpPr/>
            <p:nvPr userDrawn="1"/>
          </p:nvGrpSpPr>
          <p:grpSpPr>
            <a:xfrm rot="19680185">
              <a:off x="-263276" y="379440"/>
              <a:ext cx="920458" cy="709092"/>
              <a:chOff x="2486025" y="3619500"/>
              <a:chExt cx="1500188" cy="1155700"/>
            </a:xfrm>
            <a:grpFill/>
          </p:grpSpPr>
          <p:sp>
            <p:nvSpPr>
              <p:cNvPr id="128"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9"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15" name="Freeform 29"/>
            <p:cNvSpPr>
              <a:spLocks noEditPoints="1"/>
            </p:cNvSpPr>
            <p:nvPr userDrawn="1"/>
          </p:nvSpPr>
          <p:spPr bwMode="auto">
            <a:xfrm>
              <a:off x="2014889" y="-672068"/>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6" name="Freeform 5"/>
            <p:cNvSpPr>
              <a:spLocks noEditPoints="1"/>
            </p:cNvSpPr>
            <p:nvPr userDrawn="1"/>
          </p:nvSpPr>
          <p:spPr bwMode="auto">
            <a:xfrm rot="1264384">
              <a:off x="2980490" y="2441065"/>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17" name="组合 22"/>
            <p:cNvGrpSpPr/>
            <p:nvPr userDrawn="1"/>
          </p:nvGrpSpPr>
          <p:grpSpPr>
            <a:xfrm rot="1013132">
              <a:off x="2855281" y="1015011"/>
              <a:ext cx="794889" cy="623974"/>
              <a:chOff x="3654425" y="5089525"/>
              <a:chExt cx="1860550" cy="1460500"/>
            </a:xfrm>
            <a:grpFill/>
          </p:grpSpPr>
          <p:sp>
            <p:nvSpPr>
              <p:cNvPr id="121"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2"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3"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4"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5"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6"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7"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18" name="组合 23"/>
            <p:cNvGrpSpPr/>
            <p:nvPr userDrawn="1"/>
          </p:nvGrpSpPr>
          <p:grpSpPr>
            <a:xfrm>
              <a:off x="3052171" y="-475767"/>
              <a:ext cx="1301704" cy="1299270"/>
              <a:chOff x="6262688" y="5170488"/>
              <a:chExt cx="1697038" cy="1693863"/>
            </a:xfrm>
            <a:grpFill/>
          </p:grpSpPr>
          <p:sp>
            <p:nvSpPr>
              <p:cNvPr id="119"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0"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0" name="Freeform 7"/>
            <p:cNvSpPr>
              <a:spLocks noEditPoints="1"/>
            </p:cNvSpPr>
            <p:nvPr/>
          </p:nvSpPr>
          <p:spPr bwMode="auto">
            <a:xfrm rot="20132266">
              <a:off x="4165316" y="1969665"/>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1" name="Freeform 9"/>
            <p:cNvSpPr>
              <a:spLocks noEditPoints="1"/>
            </p:cNvSpPr>
            <p:nvPr/>
          </p:nvSpPr>
          <p:spPr bwMode="auto">
            <a:xfrm>
              <a:off x="4931084" y="3122"/>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2" name="组 141"/>
            <p:cNvGrpSpPr/>
            <p:nvPr userDrawn="1"/>
          </p:nvGrpSpPr>
          <p:grpSpPr>
            <a:xfrm rot="1396810">
              <a:off x="6421391" y="893591"/>
              <a:ext cx="337162" cy="1815987"/>
              <a:chOff x="6099175" y="2627313"/>
              <a:chExt cx="411163" cy="2214563"/>
            </a:xfrm>
            <a:grpFill/>
          </p:grpSpPr>
          <p:sp>
            <p:nvSpPr>
              <p:cNvPr id="16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3" name="Freeform 19"/>
            <p:cNvSpPr>
              <a:spLocks noEditPoints="1"/>
            </p:cNvSpPr>
            <p:nvPr/>
          </p:nvSpPr>
          <p:spPr bwMode="auto">
            <a:xfrm rot="1363540">
              <a:off x="5760003" y="2964290"/>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4" name="Freeform 20"/>
            <p:cNvSpPr/>
            <p:nvPr/>
          </p:nvSpPr>
          <p:spPr bwMode="auto">
            <a:xfrm rot="20253209">
              <a:off x="5581359" y="1657070"/>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5" name="组合 45"/>
            <p:cNvGrpSpPr/>
            <p:nvPr userDrawn="1"/>
          </p:nvGrpSpPr>
          <p:grpSpPr>
            <a:xfrm rot="2116298">
              <a:off x="6653682" y="2300078"/>
              <a:ext cx="722933" cy="629672"/>
              <a:chOff x="501650" y="3292475"/>
              <a:chExt cx="1735138" cy="1511300"/>
            </a:xfrm>
            <a:grpFill/>
          </p:grpSpPr>
          <p:sp>
            <p:nvSpPr>
              <p:cNvPr id="162"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3"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4"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5"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6"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46" name="组合 46"/>
            <p:cNvGrpSpPr/>
            <p:nvPr userDrawn="1"/>
          </p:nvGrpSpPr>
          <p:grpSpPr>
            <a:xfrm rot="19680185">
              <a:off x="3905250" y="974493"/>
              <a:ext cx="920458" cy="709092"/>
              <a:chOff x="2486025" y="3619500"/>
              <a:chExt cx="1500188" cy="1155700"/>
            </a:xfrm>
            <a:grpFill/>
          </p:grpSpPr>
          <p:sp>
            <p:nvSpPr>
              <p:cNvPr id="160"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61"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7" name="Freeform 29"/>
            <p:cNvSpPr>
              <a:spLocks noEditPoints="1"/>
            </p:cNvSpPr>
            <p:nvPr userDrawn="1"/>
          </p:nvSpPr>
          <p:spPr bwMode="auto">
            <a:xfrm>
              <a:off x="6183415" y="-77015"/>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48" name="Freeform 5"/>
            <p:cNvSpPr>
              <a:spLocks noEditPoints="1"/>
            </p:cNvSpPr>
            <p:nvPr userDrawn="1"/>
          </p:nvSpPr>
          <p:spPr bwMode="auto">
            <a:xfrm rot="1264384">
              <a:off x="7128415" y="315532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49" name="组合 22"/>
            <p:cNvGrpSpPr/>
            <p:nvPr userDrawn="1"/>
          </p:nvGrpSpPr>
          <p:grpSpPr>
            <a:xfrm rot="1013132">
              <a:off x="7023807" y="1610064"/>
              <a:ext cx="794889" cy="623974"/>
              <a:chOff x="3654425" y="5089525"/>
              <a:chExt cx="1860550" cy="1460500"/>
            </a:xfrm>
            <a:grpFill/>
          </p:grpSpPr>
          <p:sp>
            <p:nvSpPr>
              <p:cNvPr id="153"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4"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5"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6"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7"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8"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9"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50" name="组合 23"/>
            <p:cNvGrpSpPr/>
            <p:nvPr userDrawn="1"/>
          </p:nvGrpSpPr>
          <p:grpSpPr>
            <a:xfrm>
              <a:off x="7220697" y="119286"/>
              <a:ext cx="1301704" cy="1299270"/>
              <a:chOff x="6262688" y="5170488"/>
              <a:chExt cx="1697038" cy="1693863"/>
            </a:xfrm>
            <a:grpFill/>
          </p:grpSpPr>
          <p:sp>
            <p:nvSpPr>
              <p:cNvPr id="151"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52"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2" name="Freeform 7"/>
            <p:cNvSpPr>
              <a:spLocks noEditPoints="1"/>
            </p:cNvSpPr>
            <p:nvPr/>
          </p:nvSpPr>
          <p:spPr bwMode="auto">
            <a:xfrm rot="20132266">
              <a:off x="7996220" y="3333169"/>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3" name="Freeform 9"/>
            <p:cNvSpPr>
              <a:spLocks noEditPoints="1"/>
            </p:cNvSpPr>
            <p:nvPr/>
          </p:nvSpPr>
          <p:spPr bwMode="auto">
            <a:xfrm>
              <a:off x="8803483" y="1209043"/>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4" name="组 173"/>
            <p:cNvGrpSpPr/>
            <p:nvPr userDrawn="1"/>
          </p:nvGrpSpPr>
          <p:grpSpPr>
            <a:xfrm rot="1396810">
              <a:off x="10293790" y="2099512"/>
              <a:ext cx="337162" cy="1815987"/>
              <a:chOff x="6099175" y="2627313"/>
              <a:chExt cx="411163" cy="2214563"/>
            </a:xfrm>
            <a:grpFill/>
          </p:grpSpPr>
          <p:sp>
            <p:nvSpPr>
              <p:cNvPr id="199"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0"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1"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2"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5" name="Freeform 19"/>
            <p:cNvSpPr>
              <a:spLocks noEditPoints="1"/>
            </p:cNvSpPr>
            <p:nvPr/>
          </p:nvSpPr>
          <p:spPr bwMode="auto">
            <a:xfrm rot="1363540">
              <a:off x="9632402" y="4170211"/>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76" name="Freeform 20"/>
            <p:cNvSpPr/>
            <p:nvPr/>
          </p:nvSpPr>
          <p:spPr bwMode="auto">
            <a:xfrm rot="20253209">
              <a:off x="9453758" y="2862991"/>
              <a:ext cx="271863" cy="880837"/>
            </a:xfrm>
            <a:custGeom>
              <a:avLst/>
              <a:gdLst>
                <a:gd name="T0" fmla="*/ 772 w 831"/>
                <a:gd name="T1" fmla="*/ 279 h 2682"/>
                <a:gd name="T2" fmla="*/ 772 w 831"/>
                <a:gd name="T3" fmla="*/ 279 h 2682"/>
                <a:gd name="T4" fmla="*/ 772 w 831"/>
                <a:gd name="T5" fmla="*/ 0 h 2682"/>
                <a:gd name="T6" fmla="*/ 622 w 831"/>
                <a:gd name="T7" fmla="*/ 0 h 2682"/>
                <a:gd name="T8" fmla="*/ 622 w 831"/>
                <a:gd name="T9" fmla="*/ 279 h 2682"/>
                <a:gd name="T10" fmla="*/ 557 w 831"/>
                <a:gd name="T11" fmla="*/ 279 h 2682"/>
                <a:gd name="T12" fmla="*/ 557 w 831"/>
                <a:gd name="T13" fmla="*/ 900 h 2682"/>
                <a:gd name="T14" fmla="*/ 606 w 831"/>
                <a:gd name="T15" fmla="*/ 900 h 2682"/>
                <a:gd name="T16" fmla="*/ 102 w 831"/>
                <a:gd name="T17" fmla="*/ 2121 h 2682"/>
                <a:gd name="T18" fmla="*/ 130 w 831"/>
                <a:gd name="T19" fmla="*/ 2133 h 2682"/>
                <a:gd name="T20" fmla="*/ 40 w 831"/>
                <a:gd name="T21" fmla="*/ 2350 h 2682"/>
                <a:gd name="T22" fmla="*/ 62 w 831"/>
                <a:gd name="T23" fmla="*/ 2359 h 2682"/>
                <a:gd name="T24" fmla="*/ 0 w 831"/>
                <a:gd name="T25" fmla="*/ 2510 h 2682"/>
                <a:gd name="T26" fmla="*/ 24 w 831"/>
                <a:gd name="T27" fmla="*/ 2519 h 2682"/>
                <a:gd name="T28" fmla="*/ 86 w 831"/>
                <a:gd name="T29" fmla="*/ 2369 h 2682"/>
                <a:gd name="T30" fmla="*/ 108 w 831"/>
                <a:gd name="T31" fmla="*/ 2378 h 2682"/>
                <a:gd name="T32" fmla="*/ 198 w 831"/>
                <a:gd name="T33" fmla="*/ 2161 h 2682"/>
                <a:gd name="T34" fmla="*/ 226 w 831"/>
                <a:gd name="T35" fmla="*/ 2172 h 2682"/>
                <a:gd name="T36" fmla="*/ 630 w 831"/>
                <a:gd name="T37" fmla="*/ 1191 h 2682"/>
                <a:gd name="T38" fmla="*/ 630 w 831"/>
                <a:gd name="T39" fmla="*/ 2284 h 2682"/>
                <a:gd name="T40" fmla="*/ 660 w 831"/>
                <a:gd name="T41" fmla="*/ 2284 h 2682"/>
                <a:gd name="T42" fmla="*/ 660 w 831"/>
                <a:gd name="T43" fmla="*/ 2519 h 2682"/>
                <a:gd name="T44" fmla="*/ 684 w 831"/>
                <a:gd name="T45" fmla="*/ 2519 h 2682"/>
                <a:gd name="T46" fmla="*/ 684 w 831"/>
                <a:gd name="T47" fmla="*/ 2682 h 2682"/>
                <a:gd name="T48" fmla="*/ 710 w 831"/>
                <a:gd name="T49" fmla="*/ 2682 h 2682"/>
                <a:gd name="T50" fmla="*/ 710 w 831"/>
                <a:gd name="T51" fmla="*/ 2519 h 2682"/>
                <a:gd name="T52" fmla="*/ 734 w 831"/>
                <a:gd name="T53" fmla="*/ 2519 h 2682"/>
                <a:gd name="T54" fmla="*/ 734 w 831"/>
                <a:gd name="T55" fmla="*/ 2284 h 2682"/>
                <a:gd name="T56" fmla="*/ 764 w 831"/>
                <a:gd name="T57" fmla="*/ 2284 h 2682"/>
                <a:gd name="T58" fmla="*/ 764 w 831"/>
                <a:gd name="T59" fmla="*/ 900 h 2682"/>
                <a:gd name="T60" fmla="*/ 831 w 831"/>
                <a:gd name="T61" fmla="*/ 900 h 2682"/>
                <a:gd name="T62" fmla="*/ 831 w 831"/>
                <a:gd name="T63" fmla="*/ 279 h 2682"/>
                <a:gd name="T64" fmla="*/ 772 w 831"/>
                <a:gd name="T65" fmla="*/ 279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1" h="2682">
                  <a:moveTo>
                    <a:pt x="772" y="279"/>
                  </a:moveTo>
                  <a:lnTo>
                    <a:pt x="772" y="279"/>
                  </a:lnTo>
                  <a:lnTo>
                    <a:pt x="772" y="0"/>
                  </a:lnTo>
                  <a:lnTo>
                    <a:pt x="622" y="0"/>
                  </a:lnTo>
                  <a:lnTo>
                    <a:pt x="622" y="279"/>
                  </a:lnTo>
                  <a:lnTo>
                    <a:pt x="557" y="279"/>
                  </a:lnTo>
                  <a:lnTo>
                    <a:pt x="557" y="900"/>
                  </a:lnTo>
                  <a:lnTo>
                    <a:pt x="606" y="900"/>
                  </a:lnTo>
                  <a:lnTo>
                    <a:pt x="102" y="2121"/>
                  </a:lnTo>
                  <a:lnTo>
                    <a:pt x="130" y="2133"/>
                  </a:lnTo>
                  <a:lnTo>
                    <a:pt x="40" y="2350"/>
                  </a:lnTo>
                  <a:lnTo>
                    <a:pt x="62" y="2359"/>
                  </a:lnTo>
                  <a:lnTo>
                    <a:pt x="0" y="2510"/>
                  </a:lnTo>
                  <a:lnTo>
                    <a:pt x="24" y="2519"/>
                  </a:lnTo>
                  <a:lnTo>
                    <a:pt x="86" y="2369"/>
                  </a:lnTo>
                  <a:lnTo>
                    <a:pt x="108" y="2378"/>
                  </a:lnTo>
                  <a:lnTo>
                    <a:pt x="198" y="2161"/>
                  </a:lnTo>
                  <a:lnTo>
                    <a:pt x="226" y="2172"/>
                  </a:lnTo>
                  <a:lnTo>
                    <a:pt x="630" y="1191"/>
                  </a:lnTo>
                  <a:lnTo>
                    <a:pt x="630" y="2284"/>
                  </a:lnTo>
                  <a:lnTo>
                    <a:pt x="660" y="2284"/>
                  </a:lnTo>
                  <a:lnTo>
                    <a:pt x="660" y="2519"/>
                  </a:lnTo>
                  <a:lnTo>
                    <a:pt x="684" y="2519"/>
                  </a:lnTo>
                  <a:lnTo>
                    <a:pt x="684" y="2682"/>
                  </a:lnTo>
                  <a:lnTo>
                    <a:pt x="710" y="2682"/>
                  </a:lnTo>
                  <a:lnTo>
                    <a:pt x="710" y="2519"/>
                  </a:lnTo>
                  <a:lnTo>
                    <a:pt x="734" y="2519"/>
                  </a:lnTo>
                  <a:lnTo>
                    <a:pt x="734" y="2284"/>
                  </a:lnTo>
                  <a:lnTo>
                    <a:pt x="764" y="2284"/>
                  </a:lnTo>
                  <a:lnTo>
                    <a:pt x="764" y="900"/>
                  </a:lnTo>
                  <a:lnTo>
                    <a:pt x="831" y="900"/>
                  </a:lnTo>
                  <a:lnTo>
                    <a:pt x="831" y="279"/>
                  </a:lnTo>
                  <a:lnTo>
                    <a:pt x="772" y="279"/>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77" name="组合 45"/>
            <p:cNvGrpSpPr/>
            <p:nvPr userDrawn="1"/>
          </p:nvGrpSpPr>
          <p:grpSpPr>
            <a:xfrm rot="2116298">
              <a:off x="10526081" y="3505999"/>
              <a:ext cx="722933" cy="629672"/>
              <a:chOff x="501650" y="3292475"/>
              <a:chExt cx="1735138" cy="1511300"/>
            </a:xfrm>
            <a:grpFill/>
          </p:grpSpPr>
          <p:sp>
            <p:nvSpPr>
              <p:cNvPr id="194"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5"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6"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7"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8"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78" name="组合 46"/>
            <p:cNvGrpSpPr/>
            <p:nvPr userDrawn="1"/>
          </p:nvGrpSpPr>
          <p:grpSpPr>
            <a:xfrm rot="19680185">
              <a:off x="7879804" y="2119955"/>
              <a:ext cx="920458" cy="709092"/>
              <a:chOff x="2486025" y="3619500"/>
              <a:chExt cx="1500188" cy="1155700"/>
            </a:xfrm>
            <a:grpFill/>
          </p:grpSpPr>
          <p:sp>
            <p:nvSpPr>
              <p:cNvPr id="192"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3"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79" name="Freeform 29"/>
            <p:cNvSpPr>
              <a:spLocks noEditPoints="1"/>
            </p:cNvSpPr>
            <p:nvPr userDrawn="1"/>
          </p:nvSpPr>
          <p:spPr bwMode="auto">
            <a:xfrm>
              <a:off x="10055814" y="1128906"/>
              <a:ext cx="905329" cy="907255"/>
            </a:xfrm>
            <a:custGeom>
              <a:avLst/>
              <a:gdLst>
                <a:gd name="T0" fmla="*/ 578 w 811"/>
                <a:gd name="T1" fmla="*/ 436 h 811"/>
                <a:gd name="T2" fmla="*/ 578 w 811"/>
                <a:gd name="T3" fmla="*/ 436 h 811"/>
                <a:gd name="T4" fmla="*/ 531 w 811"/>
                <a:gd name="T5" fmla="*/ 269 h 811"/>
                <a:gd name="T6" fmla="*/ 698 w 811"/>
                <a:gd name="T7" fmla="*/ 222 h 811"/>
                <a:gd name="T8" fmla="*/ 745 w 811"/>
                <a:gd name="T9" fmla="*/ 389 h 811"/>
                <a:gd name="T10" fmla="*/ 578 w 811"/>
                <a:gd name="T11" fmla="*/ 436 h 811"/>
                <a:gd name="T12" fmla="*/ 656 w 811"/>
                <a:gd name="T13" fmla="*/ 663 h 811"/>
                <a:gd name="T14" fmla="*/ 656 w 811"/>
                <a:gd name="T15" fmla="*/ 663 h 811"/>
                <a:gd name="T16" fmla="*/ 489 w 811"/>
                <a:gd name="T17" fmla="*/ 710 h 811"/>
                <a:gd name="T18" fmla="*/ 441 w 811"/>
                <a:gd name="T19" fmla="*/ 543 h 811"/>
                <a:gd name="T20" fmla="*/ 609 w 811"/>
                <a:gd name="T21" fmla="*/ 495 h 811"/>
                <a:gd name="T22" fmla="*/ 656 w 811"/>
                <a:gd name="T23" fmla="*/ 663 h 811"/>
                <a:gd name="T24" fmla="*/ 366 w 811"/>
                <a:gd name="T25" fmla="*/ 405 h 811"/>
                <a:gd name="T26" fmla="*/ 366 w 811"/>
                <a:gd name="T27" fmla="*/ 405 h 811"/>
                <a:gd name="T28" fmla="*/ 405 w 811"/>
                <a:gd name="T29" fmla="*/ 366 h 811"/>
                <a:gd name="T30" fmla="*/ 444 w 811"/>
                <a:gd name="T31" fmla="*/ 405 h 811"/>
                <a:gd name="T32" fmla="*/ 405 w 811"/>
                <a:gd name="T33" fmla="*/ 444 h 811"/>
                <a:gd name="T34" fmla="*/ 366 w 811"/>
                <a:gd name="T35" fmla="*/ 405 h 811"/>
                <a:gd name="T36" fmla="*/ 369 w 811"/>
                <a:gd name="T37" fmla="*/ 663 h 811"/>
                <a:gd name="T38" fmla="*/ 369 w 811"/>
                <a:gd name="T39" fmla="*/ 663 h 811"/>
                <a:gd name="T40" fmla="*/ 201 w 811"/>
                <a:gd name="T41" fmla="*/ 710 h 811"/>
                <a:gd name="T42" fmla="*/ 154 w 811"/>
                <a:gd name="T43" fmla="*/ 543 h 811"/>
                <a:gd name="T44" fmla="*/ 321 w 811"/>
                <a:gd name="T45" fmla="*/ 495 h 811"/>
                <a:gd name="T46" fmla="*/ 369 w 811"/>
                <a:gd name="T47" fmla="*/ 663 h 811"/>
                <a:gd name="T48" fmla="*/ 112 w 811"/>
                <a:gd name="T49" fmla="*/ 436 h 811"/>
                <a:gd name="T50" fmla="*/ 112 w 811"/>
                <a:gd name="T51" fmla="*/ 436 h 811"/>
                <a:gd name="T52" fmla="*/ 65 w 811"/>
                <a:gd name="T53" fmla="*/ 269 h 811"/>
                <a:gd name="T54" fmla="*/ 232 w 811"/>
                <a:gd name="T55" fmla="*/ 222 h 811"/>
                <a:gd name="T56" fmla="*/ 280 w 811"/>
                <a:gd name="T57" fmla="*/ 389 h 811"/>
                <a:gd name="T58" fmla="*/ 112 w 811"/>
                <a:gd name="T59" fmla="*/ 436 h 811"/>
                <a:gd name="T60" fmla="*/ 298 w 811"/>
                <a:gd name="T61" fmla="*/ 100 h 811"/>
                <a:gd name="T62" fmla="*/ 298 w 811"/>
                <a:gd name="T63" fmla="*/ 100 h 811"/>
                <a:gd name="T64" fmla="*/ 465 w 811"/>
                <a:gd name="T65" fmla="*/ 52 h 811"/>
                <a:gd name="T66" fmla="*/ 513 w 811"/>
                <a:gd name="T67" fmla="*/ 220 h 811"/>
                <a:gd name="T68" fmla="*/ 345 w 811"/>
                <a:gd name="T69" fmla="*/ 267 h 811"/>
                <a:gd name="T70" fmla="*/ 298 w 811"/>
                <a:gd name="T71" fmla="*/ 100 h 811"/>
                <a:gd name="T72" fmla="*/ 405 w 811"/>
                <a:gd name="T73" fmla="*/ 0 h 811"/>
                <a:gd name="T74" fmla="*/ 405 w 811"/>
                <a:gd name="T75" fmla="*/ 0 h 811"/>
                <a:gd name="T76" fmla="*/ 0 w 811"/>
                <a:gd name="T77" fmla="*/ 405 h 811"/>
                <a:gd name="T78" fmla="*/ 405 w 811"/>
                <a:gd name="T79" fmla="*/ 811 h 811"/>
                <a:gd name="T80" fmla="*/ 811 w 811"/>
                <a:gd name="T81" fmla="*/ 405 h 811"/>
                <a:gd name="T82" fmla="*/ 405 w 811"/>
                <a:gd name="T83" fmla="*/ 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1" h="811">
                  <a:moveTo>
                    <a:pt x="578" y="436"/>
                  </a:moveTo>
                  <a:lnTo>
                    <a:pt x="578" y="436"/>
                  </a:lnTo>
                  <a:cubicBezTo>
                    <a:pt x="519" y="403"/>
                    <a:pt x="497" y="329"/>
                    <a:pt x="531" y="269"/>
                  </a:cubicBezTo>
                  <a:cubicBezTo>
                    <a:pt x="564" y="210"/>
                    <a:pt x="638" y="188"/>
                    <a:pt x="698" y="222"/>
                  </a:cubicBezTo>
                  <a:cubicBezTo>
                    <a:pt x="757" y="255"/>
                    <a:pt x="778" y="329"/>
                    <a:pt x="745" y="389"/>
                  </a:cubicBezTo>
                  <a:cubicBezTo>
                    <a:pt x="712" y="448"/>
                    <a:pt x="637" y="469"/>
                    <a:pt x="578" y="436"/>
                  </a:cubicBezTo>
                  <a:close/>
                  <a:moveTo>
                    <a:pt x="656" y="663"/>
                  </a:moveTo>
                  <a:lnTo>
                    <a:pt x="656" y="663"/>
                  </a:lnTo>
                  <a:cubicBezTo>
                    <a:pt x="623" y="722"/>
                    <a:pt x="548" y="743"/>
                    <a:pt x="489" y="710"/>
                  </a:cubicBezTo>
                  <a:cubicBezTo>
                    <a:pt x="430" y="677"/>
                    <a:pt x="408" y="602"/>
                    <a:pt x="441" y="543"/>
                  </a:cubicBezTo>
                  <a:cubicBezTo>
                    <a:pt x="474" y="484"/>
                    <a:pt x="549" y="462"/>
                    <a:pt x="609" y="495"/>
                  </a:cubicBezTo>
                  <a:cubicBezTo>
                    <a:pt x="668" y="528"/>
                    <a:pt x="689" y="603"/>
                    <a:pt x="656" y="663"/>
                  </a:cubicBezTo>
                  <a:close/>
                  <a:moveTo>
                    <a:pt x="366" y="405"/>
                  </a:moveTo>
                  <a:lnTo>
                    <a:pt x="366" y="405"/>
                  </a:lnTo>
                  <a:cubicBezTo>
                    <a:pt x="366" y="384"/>
                    <a:pt x="384" y="366"/>
                    <a:pt x="405" y="366"/>
                  </a:cubicBezTo>
                  <a:cubicBezTo>
                    <a:pt x="427" y="366"/>
                    <a:pt x="444" y="384"/>
                    <a:pt x="444" y="405"/>
                  </a:cubicBezTo>
                  <a:cubicBezTo>
                    <a:pt x="444" y="427"/>
                    <a:pt x="427" y="444"/>
                    <a:pt x="405" y="444"/>
                  </a:cubicBezTo>
                  <a:cubicBezTo>
                    <a:pt x="384" y="444"/>
                    <a:pt x="366" y="427"/>
                    <a:pt x="366" y="405"/>
                  </a:cubicBezTo>
                  <a:close/>
                  <a:moveTo>
                    <a:pt x="369" y="663"/>
                  </a:moveTo>
                  <a:lnTo>
                    <a:pt x="369" y="663"/>
                  </a:lnTo>
                  <a:cubicBezTo>
                    <a:pt x="336" y="722"/>
                    <a:pt x="261" y="743"/>
                    <a:pt x="201" y="710"/>
                  </a:cubicBezTo>
                  <a:cubicBezTo>
                    <a:pt x="142" y="677"/>
                    <a:pt x="121" y="602"/>
                    <a:pt x="154" y="543"/>
                  </a:cubicBezTo>
                  <a:cubicBezTo>
                    <a:pt x="187" y="484"/>
                    <a:pt x="262" y="462"/>
                    <a:pt x="321" y="495"/>
                  </a:cubicBezTo>
                  <a:cubicBezTo>
                    <a:pt x="381" y="528"/>
                    <a:pt x="402" y="603"/>
                    <a:pt x="369" y="663"/>
                  </a:cubicBezTo>
                  <a:close/>
                  <a:moveTo>
                    <a:pt x="112" y="436"/>
                  </a:moveTo>
                  <a:lnTo>
                    <a:pt x="112" y="436"/>
                  </a:lnTo>
                  <a:cubicBezTo>
                    <a:pt x="53" y="403"/>
                    <a:pt x="32" y="329"/>
                    <a:pt x="65" y="269"/>
                  </a:cubicBezTo>
                  <a:cubicBezTo>
                    <a:pt x="98" y="210"/>
                    <a:pt x="173" y="188"/>
                    <a:pt x="232" y="222"/>
                  </a:cubicBezTo>
                  <a:cubicBezTo>
                    <a:pt x="291" y="255"/>
                    <a:pt x="313" y="329"/>
                    <a:pt x="280" y="389"/>
                  </a:cubicBezTo>
                  <a:cubicBezTo>
                    <a:pt x="247" y="448"/>
                    <a:pt x="172" y="469"/>
                    <a:pt x="112" y="436"/>
                  </a:cubicBezTo>
                  <a:close/>
                  <a:moveTo>
                    <a:pt x="298" y="100"/>
                  </a:moveTo>
                  <a:lnTo>
                    <a:pt x="298" y="100"/>
                  </a:lnTo>
                  <a:cubicBezTo>
                    <a:pt x="331" y="41"/>
                    <a:pt x="406" y="19"/>
                    <a:pt x="465" y="52"/>
                  </a:cubicBezTo>
                  <a:cubicBezTo>
                    <a:pt x="524" y="85"/>
                    <a:pt x="546" y="160"/>
                    <a:pt x="513" y="220"/>
                  </a:cubicBezTo>
                  <a:cubicBezTo>
                    <a:pt x="480" y="279"/>
                    <a:pt x="405" y="300"/>
                    <a:pt x="345" y="267"/>
                  </a:cubicBezTo>
                  <a:cubicBezTo>
                    <a:pt x="286" y="234"/>
                    <a:pt x="265" y="159"/>
                    <a:pt x="298" y="100"/>
                  </a:cubicBezTo>
                  <a:close/>
                  <a:moveTo>
                    <a:pt x="405" y="0"/>
                  </a:moveTo>
                  <a:lnTo>
                    <a:pt x="405" y="0"/>
                  </a:lnTo>
                  <a:cubicBezTo>
                    <a:pt x="181" y="0"/>
                    <a:pt x="0" y="181"/>
                    <a:pt x="0" y="405"/>
                  </a:cubicBezTo>
                  <a:cubicBezTo>
                    <a:pt x="0" y="629"/>
                    <a:pt x="181" y="811"/>
                    <a:pt x="405" y="811"/>
                  </a:cubicBezTo>
                  <a:cubicBezTo>
                    <a:pt x="629" y="811"/>
                    <a:pt x="811" y="629"/>
                    <a:pt x="811" y="405"/>
                  </a:cubicBezTo>
                  <a:cubicBezTo>
                    <a:pt x="811" y="181"/>
                    <a:pt x="629" y="0"/>
                    <a:pt x="405"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0" name="Freeform 5"/>
            <p:cNvSpPr>
              <a:spLocks noEditPoints="1"/>
            </p:cNvSpPr>
            <p:nvPr userDrawn="1"/>
          </p:nvSpPr>
          <p:spPr bwMode="auto">
            <a:xfrm rot="1264384">
              <a:off x="11021415" y="4242039"/>
              <a:ext cx="1000393" cy="429321"/>
            </a:xfrm>
            <a:custGeom>
              <a:avLst/>
              <a:gdLst>
                <a:gd name="T0" fmla="*/ 1727 w 3152"/>
                <a:gd name="T1" fmla="*/ 1223 h 1356"/>
                <a:gd name="T2" fmla="*/ 1727 w 3152"/>
                <a:gd name="T3" fmla="*/ 421 h 1356"/>
                <a:gd name="T4" fmla="*/ 1727 w 3152"/>
                <a:gd name="T5" fmla="*/ 1223 h 1356"/>
                <a:gd name="T6" fmla="*/ 534 w 3152"/>
                <a:gd name="T7" fmla="*/ 1223 h 1356"/>
                <a:gd name="T8" fmla="*/ 522 w 3152"/>
                <a:gd name="T9" fmla="*/ 422 h 1356"/>
                <a:gd name="T10" fmla="*/ 550 w 3152"/>
                <a:gd name="T11" fmla="*/ 422 h 1356"/>
                <a:gd name="T12" fmla="*/ 534 w 3152"/>
                <a:gd name="T13" fmla="*/ 1223 h 1356"/>
                <a:gd name="T14" fmla="*/ 2965 w 3152"/>
                <a:gd name="T15" fmla="*/ 30 h 1356"/>
                <a:gd name="T16" fmla="*/ 2960 w 3152"/>
                <a:gd name="T17" fmla="*/ 24 h 1356"/>
                <a:gd name="T18" fmla="*/ 2955 w 3152"/>
                <a:gd name="T19" fmla="*/ 19 h 1356"/>
                <a:gd name="T20" fmla="*/ 2945 w 3152"/>
                <a:gd name="T21" fmla="*/ 11 h 1356"/>
                <a:gd name="T22" fmla="*/ 2934 w 3152"/>
                <a:gd name="T23" fmla="*/ 5 h 1356"/>
                <a:gd name="T24" fmla="*/ 2921 w 3152"/>
                <a:gd name="T25" fmla="*/ 2 h 1356"/>
                <a:gd name="T26" fmla="*/ 2908 w 3152"/>
                <a:gd name="T27" fmla="*/ 1 h 1356"/>
                <a:gd name="T28" fmla="*/ 2896 w 3152"/>
                <a:gd name="T29" fmla="*/ 2 h 1356"/>
                <a:gd name="T30" fmla="*/ 2883 w 3152"/>
                <a:gd name="T31" fmla="*/ 6 h 1356"/>
                <a:gd name="T32" fmla="*/ 2872 w 3152"/>
                <a:gd name="T33" fmla="*/ 12 h 1356"/>
                <a:gd name="T34" fmla="*/ 2867 w 3152"/>
                <a:gd name="T35" fmla="*/ 17 h 1356"/>
                <a:gd name="T36" fmla="*/ 2861 w 3152"/>
                <a:gd name="T37" fmla="*/ 21 h 1356"/>
                <a:gd name="T38" fmla="*/ 1727 w 3152"/>
                <a:gd name="T39" fmla="*/ 288 h 1356"/>
                <a:gd name="T40" fmla="*/ 1064 w 3152"/>
                <a:gd name="T41" fmla="*/ 756 h 1356"/>
                <a:gd name="T42" fmla="*/ 799 w 3152"/>
                <a:gd name="T43" fmla="*/ 173 h 1356"/>
                <a:gd name="T44" fmla="*/ 975 w 3152"/>
                <a:gd name="T45" fmla="*/ 380 h 1356"/>
                <a:gd name="T46" fmla="*/ 1030 w 3152"/>
                <a:gd name="T47" fmla="*/ 275 h 1356"/>
                <a:gd name="T48" fmla="*/ 863 w 3152"/>
                <a:gd name="T49" fmla="*/ 29 h 1356"/>
                <a:gd name="T50" fmla="*/ 854 w 3152"/>
                <a:gd name="T51" fmla="*/ 19 h 1356"/>
                <a:gd name="T52" fmla="*/ 850 w 3152"/>
                <a:gd name="T53" fmla="*/ 16 h 1356"/>
                <a:gd name="T54" fmla="*/ 838 w 3152"/>
                <a:gd name="T55" fmla="*/ 8 h 1356"/>
                <a:gd name="T56" fmla="*/ 825 w 3152"/>
                <a:gd name="T57" fmla="*/ 3 h 1356"/>
                <a:gd name="T58" fmla="*/ 813 w 3152"/>
                <a:gd name="T59" fmla="*/ 1 h 1356"/>
                <a:gd name="T60" fmla="*/ 800 w 3152"/>
                <a:gd name="T61" fmla="*/ 1 h 1356"/>
                <a:gd name="T62" fmla="*/ 787 w 3152"/>
                <a:gd name="T63" fmla="*/ 4 h 1356"/>
                <a:gd name="T64" fmla="*/ 774 w 3152"/>
                <a:gd name="T65" fmla="*/ 10 h 1356"/>
                <a:gd name="T66" fmla="*/ 770 w 3152"/>
                <a:gd name="T67" fmla="*/ 12 h 1356"/>
                <a:gd name="T68" fmla="*/ 760 w 3152"/>
                <a:gd name="T69" fmla="*/ 21 h 1356"/>
                <a:gd name="T70" fmla="*/ 508 w 3152"/>
                <a:gd name="T71" fmla="*/ 289 h 1356"/>
                <a:gd name="T72" fmla="*/ 534 w 3152"/>
                <a:gd name="T73" fmla="*/ 1356 h 1356"/>
                <a:gd name="T74" fmla="*/ 1197 w 3152"/>
                <a:gd name="T75" fmla="*/ 889 h 1356"/>
                <a:gd name="T76" fmla="*/ 2260 w 3152"/>
                <a:gd name="T77" fmla="*/ 856 h 1356"/>
                <a:gd name="T78" fmla="*/ 3021 w 3152"/>
                <a:gd name="T79" fmla="*/ 350 h 1356"/>
                <a:gd name="T80" fmla="*/ 3114 w 3152"/>
                <a:gd name="T81" fmla="*/ 368 h 1356"/>
                <a:gd name="T82" fmla="*/ 2965 w 3152"/>
                <a:gd name="T83" fmla="*/ 30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52" h="1356">
                  <a:moveTo>
                    <a:pt x="1727" y="1223"/>
                  </a:moveTo>
                  <a:lnTo>
                    <a:pt x="1727" y="1223"/>
                  </a:lnTo>
                  <a:cubicBezTo>
                    <a:pt x="1506" y="1223"/>
                    <a:pt x="1326" y="1043"/>
                    <a:pt x="1326" y="822"/>
                  </a:cubicBezTo>
                  <a:cubicBezTo>
                    <a:pt x="1326" y="601"/>
                    <a:pt x="1506" y="421"/>
                    <a:pt x="1727" y="421"/>
                  </a:cubicBezTo>
                  <a:cubicBezTo>
                    <a:pt x="1948" y="421"/>
                    <a:pt x="2128" y="601"/>
                    <a:pt x="2128" y="822"/>
                  </a:cubicBezTo>
                  <a:cubicBezTo>
                    <a:pt x="2128" y="1043"/>
                    <a:pt x="1948" y="1223"/>
                    <a:pt x="1727" y="1223"/>
                  </a:cubicBezTo>
                  <a:close/>
                  <a:moveTo>
                    <a:pt x="534" y="1223"/>
                  </a:moveTo>
                  <a:lnTo>
                    <a:pt x="534" y="1223"/>
                  </a:lnTo>
                  <a:cubicBezTo>
                    <a:pt x="313" y="1223"/>
                    <a:pt x="133" y="1043"/>
                    <a:pt x="133" y="822"/>
                  </a:cubicBezTo>
                  <a:cubicBezTo>
                    <a:pt x="133" y="605"/>
                    <a:pt x="306" y="428"/>
                    <a:pt x="522" y="422"/>
                  </a:cubicBezTo>
                  <a:cubicBezTo>
                    <a:pt x="526" y="423"/>
                    <a:pt x="531" y="423"/>
                    <a:pt x="536" y="423"/>
                  </a:cubicBezTo>
                  <a:cubicBezTo>
                    <a:pt x="540" y="423"/>
                    <a:pt x="545" y="423"/>
                    <a:pt x="550" y="422"/>
                  </a:cubicBezTo>
                  <a:cubicBezTo>
                    <a:pt x="763" y="430"/>
                    <a:pt x="935" y="607"/>
                    <a:pt x="935" y="822"/>
                  </a:cubicBezTo>
                  <a:cubicBezTo>
                    <a:pt x="935" y="1043"/>
                    <a:pt x="755" y="1223"/>
                    <a:pt x="534" y="1223"/>
                  </a:cubicBezTo>
                  <a:close/>
                  <a:moveTo>
                    <a:pt x="2965" y="30"/>
                  </a:moveTo>
                  <a:lnTo>
                    <a:pt x="2965" y="30"/>
                  </a:lnTo>
                  <a:cubicBezTo>
                    <a:pt x="2965" y="30"/>
                    <a:pt x="2965" y="29"/>
                    <a:pt x="2965" y="29"/>
                  </a:cubicBezTo>
                  <a:cubicBezTo>
                    <a:pt x="2963" y="27"/>
                    <a:pt x="2962" y="26"/>
                    <a:pt x="2960" y="24"/>
                  </a:cubicBezTo>
                  <a:cubicBezTo>
                    <a:pt x="2959" y="22"/>
                    <a:pt x="2957" y="20"/>
                    <a:pt x="2956" y="19"/>
                  </a:cubicBezTo>
                  <a:cubicBezTo>
                    <a:pt x="2956" y="19"/>
                    <a:pt x="2955" y="19"/>
                    <a:pt x="2955" y="19"/>
                  </a:cubicBezTo>
                  <a:cubicBezTo>
                    <a:pt x="2954" y="17"/>
                    <a:pt x="2953" y="17"/>
                    <a:pt x="2952" y="16"/>
                  </a:cubicBezTo>
                  <a:cubicBezTo>
                    <a:pt x="2950" y="14"/>
                    <a:pt x="2948" y="12"/>
                    <a:pt x="2945" y="11"/>
                  </a:cubicBezTo>
                  <a:cubicBezTo>
                    <a:pt x="2944" y="10"/>
                    <a:pt x="2942" y="9"/>
                    <a:pt x="2940" y="8"/>
                  </a:cubicBezTo>
                  <a:cubicBezTo>
                    <a:pt x="2938" y="7"/>
                    <a:pt x="2936" y="6"/>
                    <a:pt x="2934" y="5"/>
                  </a:cubicBezTo>
                  <a:cubicBezTo>
                    <a:pt x="2932" y="4"/>
                    <a:pt x="2930" y="4"/>
                    <a:pt x="2928" y="3"/>
                  </a:cubicBezTo>
                  <a:cubicBezTo>
                    <a:pt x="2925" y="3"/>
                    <a:pt x="2923" y="2"/>
                    <a:pt x="2921" y="2"/>
                  </a:cubicBezTo>
                  <a:cubicBezTo>
                    <a:pt x="2919" y="1"/>
                    <a:pt x="2917" y="1"/>
                    <a:pt x="2915" y="1"/>
                  </a:cubicBezTo>
                  <a:cubicBezTo>
                    <a:pt x="2913" y="1"/>
                    <a:pt x="2911" y="0"/>
                    <a:pt x="2908" y="1"/>
                  </a:cubicBezTo>
                  <a:cubicBezTo>
                    <a:pt x="2907" y="1"/>
                    <a:pt x="2905" y="1"/>
                    <a:pt x="2903" y="1"/>
                  </a:cubicBezTo>
                  <a:cubicBezTo>
                    <a:pt x="2900" y="1"/>
                    <a:pt x="2898" y="2"/>
                    <a:pt x="2896" y="2"/>
                  </a:cubicBezTo>
                  <a:cubicBezTo>
                    <a:pt x="2894" y="2"/>
                    <a:pt x="2892" y="3"/>
                    <a:pt x="2890" y="4"/>
                  </a:cubicBezTo>
                  <a:cubicBezTo>
                    <a:pt x="2887" y="5"/>
                    <a:pt x="2885" y="5"/>
                    <a:pt x="2883" y="6"/>
                  </a:cubicBezTo>
                  <a:cubicBezTo>
                    <a:pt x="2881" y="7"/>
                    <a:pt x="2879" y="8"/>
                    <a:pt x="2876" y="10"/>
                  </a:cubicBezTo>
                  <a:cubicBezTo>
                    <a:pt x="2875" y="11"/>
                    <a:pt x="2874" y="11"/>
                    <a:pt x="2872" y="12"/>
                  </a:cubicBezTo>
                  <a:cubicBezTo>
                    <a:pt x="2872" y="12"/>
                    <a:pt x="2872" y="12"/>
                    <a:pt x="2872" y="12"/>
                  </a:cubicBezTo>
                  <a:cubicBezTo>
                    <a:pt x="2870" y="14"/>
                    <a:pt x="2868" y="15"/>
                    <a:pt x="2867" y="17"/>
                  </a:cubicBezTo>
                  <a:cubicBezTo>
                    <a:pt x="2865" y="18"/>
                    <a:pt x="2863" y="20"/>
                    <a:pt x="2861" y="21"/>
                  </a:cubicBezTo>
                  <a:cubicBezTo>
                    <a:pt x="2861" y="21"/>
                    <a:pt x="2861" y="21"/>
                    <a:pt x="2861" y="21"/>
                  </a:cubicBezTo>
                  <a:lnTo>
                    <a:pt x="2242" y="680"/>
                  </a:lnTo>
                  <a:cubicBezTo>
                    <a:pt x="2180" y="454"/>
                    <a:pt x="1973" y="288"/>
                    <a:pt x="1727" y="288"/>
                  </a:cubicBezTo>
                  <a:cubicBezTo>
                    <a:pt x="1455" y="288"/>
                    <a:pt x="1230" y="492"/>
                    <a:pt x="1197" y="756"/>
                  </a:cubicBezTo>
                  <a:lnTo>
                    <a:pt x="1064" y="756"/>
                  </a:lnTo>
                  <a:cubicBezTo>
                    <a:pt x="1037" y="539"/>
                    <a:pt x="880" y="363"/>
                    <a:pt x="674" y="307"/>
                  </a:cubicBezTo>
                  <a:lnTo>
                    <a:pt x="799" y="173"/>
                  </a:lnTo>
                  <a:lnTo>
                    <a:pt x="919" y="350"/>
                  </a:lnTo>
                  <a:cubicBezTo>
                    <a:pt x="932" y="369"/>
                    <a:pt x="953" y="380"/>
                    <a:pt x="975" y="380"/>
                  </a:cubicBezTo>
                  <a:cubicBezTo>
                    <a:pt x="988" y="380"/>
                    <a:pt x="1001" y="376"/>
                    <a:pt x="1012" y="368"/>
                  </a:cubicBezTo>
                  <a:cubicBezTo>
                    <a:pt x="1042" y="347"/>
                    <a:pt x="1050" y="306"/>
                    <a:pt x="1030" y="275"/>
                  </a:cubicBezTo>
                  <a:lnTo>
                    <a:pt x="863" y="30"/>
                  </a:lnTo>
                  <a:cubicBezTo>
                    <a:pt x="863" y="30"/>
                    <a:pt x="863" y="29"/>
                    <a:pt x="863" y="29"/>
                  </a:cubicBezTo>
                  <a:cubicBezTo>
                    <a:pt x="861" y="27"/>
                    <a:pt x="860" y="26"/>
                    <a:pt x="858" y="24"/>
                  </a:cubicBezTo>
                  <a:cubicBezTo>
                    <a:pt x="857" y="22"/>
                    <a:pt x="855" y="20"/>
                    <a:pt x="854" y="19"/>
                  </a:cubicBezTo>
                  <a:cubicBezTo>
                    <a:pt x="854" y="19"/>
                    <a:pt x="854" y="19"/>
                    <a:pt x="853" y="19"/>
                  </a:cubicBezTo>
                  <a:cubicBezTo>
                    <a:pt x="852" y="17"/>
                    <a:pt x="851" y="17"/>
                    <a:pt x="850" y="16"/>
                  </a:cubicBezTo>
                  <a:cubicBezTo>
                    <a:pt x="848" y="14"/>
                    <a:pt x="846" y="12"/>
                    <a:pt x="843" y="11"/>
                  </a:cubicBezTo>
                  <a:cubicBezTo>
                    <a:pt x="842" y="10"/>
                    <a:pt x="840" y="9"/>
                    <a:pt x="838" y="8"/>
                  </a:cubicBezTo>
                  <a:cubicBezTo>
                    <a:pt x="836" y="7"/>
                    <a:pt x="834" y="6"/>
                    <a:pt x="832" y="5"/>
                  </a:cubicBezTo>
                  <a:cubicBezTo>
                    <a:pt x="830" y="4"/>
                    <a:pt x="827" y="4"/>
                    <a:pt x="825" y="3"/>
                  </a:cubicBezTo>
                  <a:cubicBezTo>
                    <a:pt x="823" y="3"/>
                    <a:pt x="821" y="2"/>
                    <a:pt x="819" y="2"/>
                  </a:cubicBezTo>
                  <a:cubicBezTo>
                    <a:pt x="817" y="1"/>
                    <a:pt x="815" y="1"/>
                    <a:pt x="813" y="1"/>
                  </a:cubicBezTo>
                  <a:cubicBezTo>
                    <a:pt x="811" y="1"/>
                    <a:pt x="809" y="1"/>
                    <a:pt x="807" y="1"/>
                  </a:cubicBezTo>
                  <a:cubicBezTo>
                    <a:pt x="805" y="1"/>
                    <a:pt x="802" y="1"/>
                    <a:pt x="800" y="1"/>
                  </a:cubicBezTo>
                  <a:cubicBezTo>
                    <a:pt x="798" y="1"/>
                    <a:pt x="796" y="2"/>
                    <a:pt x="794" y="2"/>
                  </a:cubicBezTo>
                  <a:cubicBezTo>
                    <a:pt x="792" y="2"/>
                    <a:pt x="790" y="3"/>
                    <a:pt x="787" y="4"/>
                  </a:cubicBezTo>
                  <a:cubicBezTo>
                    <a:pt x="785" y="5"/>
                    <a:pt x="783" y="5"/>
                    <a:pt x="782" y="6"/>
                  </a:cubicBezTo>
                  <a:cubicBezTo>
                    <a:pt x="779" y="7"/>
                    <a:pt x="777" y="8"/>
                    <a:pt x="774" y="10"/>
                  </a:cubicBezTo>
                  <a:cubicBezTo>
                    <a:pt x="773" y="11"/>
                    <a:pt x="772" y="11"/>
                    <a:pt x="770" y="12"/>
                  </a:cubicBezTo>
                  <a:cubicBezTo>
                    <a:pt x="770" y="12"/>
                    <a:pt x="770" y="12"/>
                    <a:pt x="770" y="12"/>
                  </a:cubicBezTo>
                  <a:cubicBezTo>
                    <a:pt x="768" y="14"/>
                    <a:pt x="766" y="15"/>
                    <a:pt x="765" y="17"/>
                  </a:cubicBezTo>
                  <a:cubicBezTo>
                    <a:pt x="763" y="18"/>
                    <a:pt x="761" y="20"/>
                    <a:pt x="760" y="21"/>
                  </a:cubicBezTo>
                  <a:cubicBezTo>
                    <a:pt x="759" y="21"/>
                    <a:pt x="759" y="21"/>
                    <a:pt x="759" y="21"/>
                  </a:cubicBezTo>
                  <a:lnTo>
                    <a:pt x="508" y="289"/>
                  </a:lnTo>
                  <a:cubicBezTo>
                    <a:pt x="225" y="302"/>
                    <a:pt x="0" y="536"/>
                    <a:pt x="0" y="822"/>
                  </a:cubicBezTo>
                  <a:cubicBezTo>
                    <a:pt x="0" y="1117"/>
                    <a:pt x="239" y="1356"/>
                    <a:pt x="534" y="1356"/>
                  </a:cubicBezTo>
                  <a:cubicBezTo>
                    <a:pt x="806" y="1356"/>
                    <a:pt x="1031" y="1152"/>
                    <a:pt x="1064" y="889"/>
                  </a:cubicBezTo>
                  <a:lnTo>
                    <a:pt x="1197" y="889"/>
                  </a:lnTo>
                  <a:cubicBezTo>
                    <a:pt x="1230" y="1152"/>
                    <a:pt x="1455" y="1356"/>
                    <a:pt x="1727" y="1356"/>
                  </a:cubicBezTo>
                  <a:cubicBezTo>
                    <a:pt x="2011" y="1356"/>
                    <a:pt x="2243" y="1135"/>
                    <a:pt x="2260" y="856"/>
                  </a:cubicBezTo>
                  <a:lnTo>
                    <a:pt x="2901" y="173"/>
                  </a:lnTo>
                  <a:lnTo>
                    <a:pt x="3021" y="350"/>
                  </a:lnTo>
                  <a:cubicBezTo>
                    <a:pt x="3034" y="369"/>
                    <a:pt x="3055" y="380"/>
                    <a:pt x="3077" y="380"/>
                  </a:cubicBezTo>
                  <a:cubicBezTo>
                    <a:pt x="3089" y="380"/>
                    <a:pt x="3103" y="376"/>
                    <a:pt x="3114" y="368"/>
                  </a:cubicBezTo>
                  <a:cubicBezTo>
                    <a:pt x="3144" y="347"/>
                    <a:pt x="3152" y="306"/>
                    <a:pt x="3132" y="275"/>
                  </a:cubicBezTo>
                  <a:lnTo>
                    <a:pt x="2965" y="30"/>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181" name="组合 22"/>
            <p:cNvGrpSpPr/>
            <p:nvPr userDrawn="1"/>
          </p:nvGrpSpPr>
          <p:grpSpPr>
            <a:xfrm rot="1013132">
              <a:off x="10896206" y="2815985"/>
              <a:ext cx="794889" cy="623974"/>
              <a:chOff x="3654425" y="5089525"/>
              <a:chExt cx="1860550" cy="1460500"/>
            </a:xfrm>
            <a:grpFill/>
          </p:grpSpPr>
          <p:sp>
            <p:nvSpPr>
              <p:cNvPr id="18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6"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7"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8"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9"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0"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1"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182" name="组合 23"/>
            <p:cNvGrpSpPr/>
            <p:nvPr userDrawn="1"/>
          </p:nvGrpSpPr>
          <p:grpSpPr>
            <a:xfrm>
              <a:off x="11093096" y="1325207"/>
              <a:ext cx="1301704" cy="1299270"/>
              <a:chOff x="6262688" y="5170488"/>
              <a:chExt cx="1697038" cy="1693863"/>
            </a:xfrm>
            <a:grpFill/>
          </p:grpSpPr>
          <p:sp>
            <p:nvSpPr>
              <p:cNvPr id="18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03" name="组合 22"/>
            <p:cNvGrpSpPr/>
            <p:nvPr userDrawn="1"/>
          </p:nvGrpSpPr>
          <p:grpSpPr>
            <a:xfrm rot="1013132">
              <a:off x="6176564" y="5290989"/>
              <a:ext cx="794889" cy="623974"/>
              <a:chOff x="3654425" y="5089525"/>
              <a:chExt cx="1860550" cy="1460500"/>
            </a:xfrm>
            <a:grpFill/>
          </p:grpSpPr>
          <p:sp>
            <p:nvSpPr>
              <p:cNvPr id="20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5"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6"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7"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8"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9"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0"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11" name="Freeform 19"/>
            <p:cNvSpPr>
              <a:spLocks noEditPoints="1"/>
            </p:cNvSpPr>
            <p:nvPr userDrawn="1"/>
          </p:nvSpPr>
          <p:spPr bwMode="auto">
            <a:xfrm rot="3628785">
              <a:off x="4614671" y="6522288"/>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2" name="Freeform 7"/>
            <p:cNvSpPr>
              <a:spLocks noEditPoints="1"/>
            </p:cNvSpPr>
            <p:nvPr userDrawn="1"/>
          </p:nvSpPr>
          <p:spPr bwMode="auto">
            <a:xfrm rot="20132266">
              <a:off x="-807207" y="5977073"/>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13" name="组合 46"/>
            <p:cNvGrpSpPr/>
            <p:nvPr userDrawn="1"/>
          </p:nvGrpSpPr>
          <p:grpSpPr>
            <a:xfrm rot="21086915">
              <a:off x="11056807" y="581802"/>
              <a:ext cx="920458" cy="709092"/>
              <a:chOff x="2486025" y="3619500"/>
              <a:chExt cx="1500188" cy="1155700"/>
            </a:xfrm>
            <a:grpFill/>
          </p:grpSpPr>
          <p:sp>
            <p:nvSpPr>
              <p:cNvPr id="214" name="Freeform 26"/>
              <p:cNvSpPr>
                <a:spLocks noEditPoints="1"/>
              </p:cNvSpPr>
              <p:nvPr/>
            </p:nvSpPr>
            <p:spPr bwMode="auto">
              <a:xfrm>
                <a:off x="2486025" y="3619500"/>
                <a:ext cx="1500188" cy="1155700"/>
              </a:xfrm>
              <a:custGeom>
                <a:avLst/>
                <a:gdLst>
                  <a:gd name="T0" fmla="*/ 408 w 815"/>
                  <a:gd name="T1" fmla="*/ 553 h 627"/>
                  <a:gd name="T2" fmla="*/ 408 w 815"/>
                  <a:gd name="T3" fmla="*/ 553 h 627"/>
                  <a:gd name="T4" fmla="*/ 207 w 815"/>
                  <a:gd name="T5" fmla="*/ 353 h 627"/>
                  <a:gd name="T6" fmla="*/ 408 w 815"/>
                  <a:gd name="T7" fmla="*/ 152 h 627"/>
                  <a:gd name="T8" fmla="*/ 608 w 815"/>
                  <a:gd name="T9" fmla="*/ 353 h 627"/>
                  <a:gd name="T10" fmla="*/ 408 w 815"/>
                  <a:gd name="T11" fmla="*/ 553 h 627"/>
                  <a:gd name="T12" fmla="*/ 156 w 815"/>
                  <a:gd name="T13" fmla="*/ 176 h 627"/>
                  <a:gd name="T14" fmla="*/ 156 w 815"/>
                  <a:gd name="T15" fmla="*/ 176 h 627"/>
                  <a:gd name="T16" fmla="*/ 54 w 815"/>
                  <a:gd name="T17" fmla="*/ 176 h 627"/>
                  <a:gd name="T18" fmla="*/ 54 w 815"/>
                  <a:gd name="T19" fmla="*/ 118 h 627"/>
                  <a:gd name="T20" fmla="*/ 156 w 815"/>
                  <a:gd name="T21" fmla="*/ 118 h 627"/>
                  <a:gd name="T22" fmla="*/ 156 w 815"/>
                  <a:gd name="T23" fmla="*/ 176 h 627"/>
                  <a:gd name="T24" fmla="*/ 601 w 815"/>
                  <a:gd name="T25" fmla="*/ 79 h 627"/>
                  <a:gd name="T26" fmla="*/ 601 w 815"/>
                  <a:gd name="T27" fmla="*/ 79 h 627"/>
                  <a:gd name="T28" fmla="*/ 530 w 815"/>
                  <a:gd name="T29" fmla="*/ 0 h 627"/>
                  <a:gd name="T30" fmla="*/ 285 w 815"/>
                  <a:gd name="T31" fmla="*/ 0 h 627"/>
                  <a:gd name="T32" fmla="*/ 214 w 815"/>
                  <a:gd name="T33" fmla="*/ 79 h 627"/>
                  <a:gd name="T34" fmla="*/ 0 w 815"/>
                  <a:gd name="T35" fmla="*/ 79 h 627"/>
                  <a:gd name="T36" fmla="*/ 0 w 815"/>
                  <a:gd name="T37" fmla="*/ 627 h 627"/>
                  <a:gd name="T38" fmla="*/ 815 w 815"/>
                  <a:gd name="T39" fmla="*/ 627 h 627"/>
                  <a:gd name="T40" fmla="*/ 815 w 815"/>
                  <a:gd name="T41" fmla="*/ 79 h 627"/>
                  <a:gd name="T42" fmla="*/ 601 w 815"/>
                  <a:gd name="T43" fmla="*/ 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5" h="627">
                    <a:moveTo>
                      <a:pt x="408" y="553"/>
                    </a:moveTo>
                    <a:lnTo>
                      <a:pt x="408" y="553"/>
                    </a:lnTo>
                    <a:cubicBezTo>
                      <a:pt x="297" y="553"/>
                      <a:pt x="207" y="463"/>
                      <a:pt x="207" y="353"/>
                    </a:cubicBezTo>
                    <a:cubicBezTo>
                      <a:pt x="207" y="242"/>
                      <a:pt x="297" y="152"/>
                      <a:pt x="408" y="152"/>
                    </a:cubicBezTo>
                    <a:cubicBezTo>
                      <a:pt x="518" y="152"/>
                      <a:pt x="608" y="242"/>
                      <a:pt x="608" y="353"/>
                    </a:cubicBezTo>
                    <a:cubicBezTo>
                      <a:pt x="608" y="463"/>
                      <a:pt x="518" y="553"/>
                      <a:pt x="408" y="553"/>
                    </a:cubicBezTo>
                    <a:close/>
                    <a:moveTo>
                      <a:pt x="156" y="176"/>
                    </a:moveTo>
                    <a:lnTo>
                      <a:pt x="156" y="176"/>
                    </a:lnTo>
                    <a:lnTo>
                      <a:pt x="54" y="176"/>
                    </a:lnTo>
                    <a:lnTo>
                      <a:pt x="54" y="118"/>
                    </a:lnTo>
                    <a:lnTo>
                      <a:pt x="156" y="118"/>
                    </a:lnTo>
                    <a:lnTo>
                      <a:pt x="156" y="176"/>
                    </a:lnTo>
                    <a:close/>
                    <a:moveTo>
                      <a:pt x="601" y="79"/>
                    </a:moveTo>
                    <a:lnTo>
                      <a:pt x="601" y="79"/>
                    </a:lnTo>
                    <a:lnTo>
                      <a:pt x="530" y="0"/>
                    </a:lnTo>
                    <a:lnTo>
                      <a:pt x="285" y="0"/>
                    </a:lnTo>
                    <a:lnTo>
                      <a:pt x="214" y="79"/>
                    </a:lnTo>
                    <a:lnTo>
                      <a:pt x="0" y="79"/>
                    </a:lnTo>
                    <a:lnTo>
                      <a:pt x="0" y="627"/>
                    </a:lnTo>
                    <a:lnTo>
                      <a:pt x="815" y="627"/>
                    </a:lnTo>
                    <a:lnTo>
                      <a:pt x="815" y="79"/>
                    </a:lnTo>
                    <a:lnTo>
                      <a:pt x="601" y="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5" name="Freeform 27"/>
              <p:cNvSpPr/>
              <p:nvPr/>
            </p:nvSpPr>
            <p:spPr bwMode="auto">
              <a:xfrm>
                <a:off x="2955925" y="3987800"/>
                <a:ext cx="560388" cy="565150"/>
              </a:xfrm>
              <a:custGeom>
                <a:avLst/>
                <a:gdLst>
                  <a:gd name="T0" fmla="*/ 153 w 305"/>
                  <a:gd name="T1" fmla="*/ 0 h 306"/>
                  <a:gd name="T2" fmla="*/ 153 w 305"/>
                  <a:gd name="T3" fmla="*/ 0 h 306"/>
                  <a:gd name="T4" fmla="*/ 0 w 305"/>
                  <a:gd name="T5" fmla="*/ 153 h 306"/>
                  <a:gd name="T6" fmla="*/ 153 w 305"/>
                  <a:gd name="T7" fmla="*/ 306 h 306"/>
                  <a:gd name="T8" fmla="*/ 305 w 305"/>
                  <a:gd name="T9" fmla="*/ 153 h 306"/>
                  <a:gd name="T10" fmla="*/ 153 w 305"/>
                  <a:gd name="T11" fmla="*/ 0 h 306"/>
                </a:gdLst>
                <a:ahLst/>
                <a:cxnLst>
                  <a:cxn ang="0">
                    <a:pos x="T0" y="T1"/>
                  </a:cxn>
                  <a:cxn ang="0">
                    <a:pos x="T2" y="T3"/>
                  </a:cxn>
                  <a:cxn ang="0">
                    <a:pos x="T4" y="T5"/>
                  </a:cxn>
                  <a:cxn ang="0">
                    <a:pos x="T6" y="T7"/>
                  </a:cxn>
                  <a:cxn ang="0">
                    <a:pos x="T8" y="T9"/>
                  </a:cxn>
                  <a:cxn ang="0">
                    <a:pos x="T10" y="T11"/>
                  </a:cxn>
                </a:cxnLst>
                <a:rect l="0" t="0" r="r" b="b"/>
                <a:pathLst>
                  <a:path w="305" h="306">
                    <a:moveTo>
                      <a:pt x="153" y="0"/>
                    </a:moveTo>
                    <a:lnTo>
                      <a:pt x="153" y="0"/>
                    </a:lnTo>
                    <a:cubicBezTo>
                      <a:pt x="68" y="0"/>
                      <a:pt x="0" y="68"/>
                      <a:pt x="0" y="153"/>
                    </a:cubicBezTo>
                    <a:cubicBezTo>
                      <a:pt x="0" y="237"/>
                      <a:pt x="68" y="306"/>
                      <a:pt x="153" y="306"/>
                    </a:cubicBezTo>
                    <a:cubicBezTo>
                      <a:pt x="237" y="306"/>
                      <a:pt x="305" y="237"/>
                      <a:pt x="305" y="153"/>
                    </a:cubicBezTo>
                    <a:cubicBezTo>
                      <a:pt x="305" y="68"/>
                      <a:pt x="237" y="0"/>
                      <a:pt x="153"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16" name="组 215"/>
            <p:cNvGrpSpPr/>
            <p:nvPr userDrawn="1"/>
          </p:nvGrpSpPr>
          <p:grpSpPr>
            <a:xfrm rot="2803540">
              <a:off x="9225928" y="-1135169"/>
              <a:ext cx="337162" cy="1815987"/>
              <a:chOff x="6099175" y="2627313"/>
              <a:chExt cx="411163" cy="2214563"/>
            </a:xfrm>
            <a:grpFill/>
          </p:grpSpPr>
          <p:sp>
            <p:nvSpPr>
              <p:cNvPr id="217" name="Freeform 13"/>
              <p:cNvSpPr>
                <a:spLocks noEditPoints="1"/>
              </p:cNvSpPr>
              <p:nvPr/>
            </p:nvSpPr>
            <p:spPr bwMode="auto">
              <a:xfrm>
                <a:off x="6130131" y="3048001"/>
                <a:ext cx="349250" cy="1258888"/>
              </a:xfrm>
              <a:custGeom>
                <a:avLst/>
                <a:gdLst>
                  <a:gd name="T0" fmla="*/ 137 w 367"/>
                  <a:gd name="T1" fmla="*/ 40 h 1313"/>
                  <a:gd name="T2" fmla="*/ 137 w 367"/>
                  <a:gd name="T3" fmla="*/ 40 h 1313"/>
                  <a:gd name="T4" fmla="*/ 230 w 367"/>
                  <a:gd name="T5" fmla="*/ 40 h 1313"/>
                  <a:gd name="T6" fmla="*/ 230 w 367"/>
                  <a:gd name="T7" fmla="*/ 1273 h 1313"/>
                  <a:gd name="T8" fmla="*/ 137 w 367"/>
                  <a:gd name="T9" fmla="*/ 1273 h 1313"/>
                  <a:gd name="T10" fmla="*/ 137 w 367"/>
                  <a:gd name="T11" fmla="*/ 40 h 1313"/>
                  <a:gd name="T12" fmla="*/ 97 w 367"/>
                  <a:gd name="T13" fmla="*/ 1273 h 1313"/>
                  <a:gd name="T14" fmla="*/ 97 w 367"/>
                  <a:gd name="T15" fmla="*/ 1273 h 1313"/>
                  <a:gd name="T16" fmla="*/ 40 w 367"/>
                  <a:gd name="T17" fmla="*/ 1273 h 1313"/>
                  <a:gd name="T18" fmla="*/ 40 w 367"/>
                  <a:gd name="T19" fmla="*/ 40 h 1313"/>
                  <a:gd name="T20" fmla="*/ 97 w 367"/>
                  <a:gd name="T21" fmla="*/ 40 h 1313"/>
                  <a:gd name="T22" fmla="*/ 97 w 367"/>
                  <a:gd name="T23" fmla="*/ 1273 h 1313"/>
                  <a:gd name="T24" fmla="*/ 270 w 367"/>
                  <a:gd name="T25" fmla="*/ 40 h 1313"/>
                  <a:gd name="T26" fmla="*/ 270 w 367"/>
                  <a:gd name="T27" fmla="*/ 40 h 1313"/>
                  <a:gd name="T28" fmla="*/ 327 w 367"/>
                  <a:gd name="T29" fmla="*/ 40 h 1313"/>
                  <a:gd name="T30" fmla="*/ 327 w 367"/>
                  <a:gd name="T31" fmla="*/ 1273 h 1313"/>
                  <a:gd name="T32" fmla="*/ 270 w 367"/>
                  <a:gd name="T33" fmla="*/ 1273 h 1313"/>
                  <a:gd name="T34" fmla="*/ 270 w 367"/>
                  <a:gd name="T35" fmla="*/ 40 h 1313"/>
                  <a:gd name="T36" fmla="*/ 270 w 367"/>
                  <a:gd name="T37" fmla="*/ 1313 h 1313"/>
                  <a:gd name="T38" fmla="*/ 270 w 367"/>
                  <a:gd name="T39" fmla="*/ 1313 h 1313"/>
                  <a:gd name="T40" fmla="*/ 270 w 367"/>
                  <a:gd name="T41" fmla="*/ 1313 h 1313"/>
                  <a:gd name="T42" fmla="*/ 367 w 367"/>
                  <a:gd name="T43" fmla="*/ 1313 h 1313"/>
                  <a:gd name="T44" fmla="*/ 367 w 367"/>
                  <a:gd name="T45" fmla="*/ 0 h 1313"/>
                  <a:gd name="T46" fmla="*/ 0 w 367"/>
                  <a:gd name="T47" fmla="*/ 0 h 1313"/>
                  <a:gd name="T48" fmla="*/ 0 w 367"/>
                  <a:gd name="T49" fmla="*/ 1313 h 1313"/>
                  <a:gd name="T50" fmla="*/ 97 w 367"/>
                  <a:gd name="T51" fmla="*/ 1313 h 1313"/>
                  <a:gd name="T52" fmla="*/ 97 w 367"/>
                  <a:gd name="T53" fmla="*/ 1313 h 1313"/>
                  <a:gd name="T54" fmla="*/ 137 w 367"/>
                  <a:gd name="T55" fmla="*/ 1313 h 1313"/>
                  <a:gd name="T56" fmla="*/ 137 w 367"/>
                  <a:gd name="T57" fmla="*/ 1313 h 1313"/>
                  <a:gd name="T58" fmla="*/ 230 w 367"/>
                  <a:gd name="T59" fmla="*/ 1313 h 1313"/>
                  <a:gd name="T60" fmla="*/ 230 w 367"/>
                  <a:gd name="T61" fmla="*/ 1313 h 1313"/>
                  <a:gd name="T62" fmla="*/ 270 w 367"/>
                  <a:gd name="T63" fmla="*/ 1313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7" h="1313">
                    <a:moveTo>
                      <a:pt x="137" y="40"/>
                    </a:moveTo>
                    <a:lnTo>
                      <a:pt x="137" y="40"/>
                    </a:lnTo>
                    <a:lnTo>
                      <a:pt x="230" y="40"/>
                    </a:lnTo>
                    <a:lnTo>
                      <a:pt x="230" y="1273"/>
                    </a:lnTo>
                    <a:lnTo>
                      <a:pt x="137" y="1273"/>
                    </a:lnTo>
                    <a:lnTo>
                      <a:pt x="137" y="40"/>
                    </a:lnTo>
                    <a:close/>
                    <a:moveTo>
                      <a:pt x="97" y="1273"/>
                    </a:moveTo>
                    <a:lnTo>
                      <a:pt x="97" y="1273"/>
                    </a:lnTo>
                    <a:lnTo>
                      <a:pt x="40" y="1273"/>
                    </a:lnTo>
                    <a:lnTo>
                      <a:pt x="40" y="40"/>
                    </a:lnTo>
                    <a:lnTo>
                      <a:pt x="97" y="40"/>
                    </a:lnTo>
                    <a:lnTo>
                      <a:pt x="97" y="1273"/>
                    </a:lnTo>
                    <a:close/>
                    <a:moveTo>
                      <a:pt x="270" y="40"/>
                    </a:moveTo>
                    <a:lnTo>
                      <a:pt x="270" y="40"/>
                    </a:lnTo>
                    <a:lnTo>
                      <a:pt x="327" y="40"/>
                    </a:lnTo>
                    <a:lnTo>
                      <a:pt x="327" y="1273"/>
                    </a:lnTo>
                    <a:lnTo>
                      <a:pt x="270" y="1273"/>
                    </a:lnTo>
                    <a:lnTo>
                      <a:pt x="270" y="40"/>
                    </a:lnTo>
                    <a:close/>
                    <a:moveTo>
                      <a:pt x="270" y="1313"/>
                    </a:moveTo>
                    <a:lnTo>
                      <a:pt x="270" y="1313"/>
                    </a:lnTo>
                    <a:lnTo>
                      <a:pt x="270" y="1313"/>
                    </a:lnTo>
                    <a:lnTo>
                      <a:pt x="367" y="1313"/>
                    </a:lnTo>
                    <a:lnTo>
                      <a:pt x="367" y="0"/>
                    </a:lnTo>
                    <a:lnTo>
                      <a:pt x="0" y="0"/>
                    </a:lnTo>
                    <a:lnTo>
                      <a:pt x="0" y="1313"/>
                    </a:lnTo>
                    <a:lnTo>
                      <a:pt x="97" y="1313"/>
                    </a:lnTo>
                    <a:lnTo>
                      <a:pt x="97" y="1313"/>
                    </a:lnTo>
                    <a:lnTo>
                      <a:pt x="137" y="1313"/>
                    </a:lnTo>
                    <a:lnTo>
                      <a:pt x="137" y="1313"/>
                    </a:lnTo>
                    <a:lnTo>
                      <a:pt x="230" y="1313"/>
                    </a:lnTo>
                    <a:lnTo>
                      <a:pt x="230" y="1313"/>
                    </a:lnTo>
                    <a:lnTo>
                      <a:pt x="270" y="1313"/>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8" name="Freeform 14"/>
              <p:cNvSpPr/>
              <p:nvPr/>
            </p:nvSpPr>
            <p:spPr bwMode="auto">
              <a:xfrm>
                <a:off x="6130131" y="2968626"/>
                <a:ext cx="349250" cy="63500"/>
              </a:xfrm>
              <a:custGeom>
                <a:avLst/>
                <a:gdLst>
                  <a:gd name="T0" fmla="*/ 367 w 367"/>
                  <a:gd name="T1" fmla="*/ 0 h 67"/>
                  <a:gd name="T2" fmla="*/ 367 w 367"/>
                  <a:gd name="T3" fmla="*/ 0 h 67"/>
                  <a:gd name="T4" fmla="*/ 0 w 367"/>
                  <a:gd name="T5" fmla="*/ 0 h 67"/>
                  <a:gd name="T6" fmla="*/ 0 w 367"/>
                  <a:gd name="T7" fmla="*/ 67 h 67"/>
                  <a:gd name="T8" fmla="*/ 367 w 367"/>
                  <a:gd name="T9" fmla="*/ 67 h 67"/>
                  <a:gd name="T10" fmla="*/ 367 w 367"/>
                  <a:gd name="T11" fmla="*/ 0 h 67"/>
                </a:gdLst>
                <a:ahLst/>
                <a:cxnLst>
                  <a:cxn ang="0">
                    <a:pos x="T0" y="T1"/>
                  </a:cxn>
                  <a:cxn ang="0">
                    <a:pos x="T2" y="T3"/>
                  </a:cxn>
                  <a:cxn ang="0">
                    <a:pos x="T4" y="T5"/>
                  </a:cxn>
                  <a:cxn ang="0">
                    <a:pos x="T6" y="T7"/>
                  </a:cxn>
                  <a:cxn ang="0">
                    <a:pos x="T8" y="T9"/>
                  </a:cxn>
                  <a:cxn ang="0">
                    <a:pos x="T10" y="T11"/>
                  </a:cxn>
                </a:cxnLst>
                <a:rect l="0" t="0" r="r" b="b"/>
                <a:pathLst>
                  <a:path w="367" h="67">
                    <a:moveTo>
                      <a:pt x="367" y="0"/>
                    </a:moveTo>
                    <a:lnTo>
                      <a:pt x="367" y="0"/>
                    </a:lnTo>
                    <a:lnTo>
                      <a:pt x="0" y="0"/>
                    </a:lnTo>
                    <a:lnTo>
                      <a:pt x="0" y="67"/>
                    </a:lnTo>
                    <a:lnTo>
                      <a:pt x="367" y="67"/>
                    </a:lnTo>
                    <a:lnTo>
                      <a:pt x="367" y="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9" name="Freeform 15"/>
              <p:cNvSpPr/>
              <p:nvPr/>
            </p:nvSpPr>
            <p:spPr bwMode="auto">
              <a:xfrm>
                <a:off x="6099175" y="2627313"/>
                <a:ext cx="411163" cy="325438"/>
              </a:xfrm>
              <a:custGeom>
                <a:avLst/>
                <a:gdLst>
                  <a:gd name="T0" fmla="*/ 399 w 430"/>
                  <a:gd name="T1" fmla="*/ 340 h 340"/>
                  <a:gd name="T2" fmla="*/ 399 w 430"/>
                  <a:gd name="T3" fmla="*/ 340 h 340"/>
                  <a:gd name="T4" fmla="*/ 215 w 430"/>
                  <a:gd name="T5" fmla="*/ 0 h 340"/>
                  <a:gd name="T6" fmla="*/ 32 w 430"/>
                  <a:gd name="T7" fmla="*/ 340 h 340"/>
                  <a:gd name="T8" fmla="*/ 399 w 430"/>
                  <a:gd name="T9" fmla="*/ 340 h 340"/>
                </a:gdLst>
                <a:ahLst/>
                <a:cxnLst>
                  <a:cxn ang="0">
                    <a:pos x="T0" y="T1"/>
                  </a:cxn>
                  <a:cxn ang="0">
                    <a:pos x="T2" y="T3"/>
                  </a:cxn>
                  <a:cxn ang="0">
                    <a:pos x="T4" y="T5"/>
                  </a:cxn>
                  <a:cxn ang="0">
                    <a:pos x="T6" y="T7"/>
                  </a:cxn>
                  <a:cxn ang="0">
                    <a:pos x="T8" y="T9"/>
                  </a:cxn>
                </a:cxnLst>
                <a:rect l="0" t="0" r="r" b="b"/>
                <a:pathLst>
                  <a:path w="430" h="340">
                    <a:moveTo>
                      <a:pt x="399" y="340"/>
                    </a:moveTo>
                    <a:lnTo>
                      <a:pt x="399" y="340"/>
                    </a:lnTo>
                    <a:cubicBezTo>
                      <a:pt x="399" y="340"/>
                      <a:pt x="430" y="0"/>
                      <a:pt x="215" y="0"/>
                    </a:cubicBezTo>
                    <a:cubicBezTo>
                      <a:pt x="0" y="0"/>
                      <a:pt x="32" y="340"/>
                      <a:pt x="32" y="340"/>
                    </a:cubicBezTo>
                    <a:lnTo>
                      <a:pt x="399" y="340"/>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0" name="Freeform 17"/>
              <p:cNvSpPr>
                <a:spLocks noEditPoints="1"/>
              </p:cNvSpPr>
              <p:nvPr/>
            </p:nvSpPr>
            <p:spPr bwMode="auto">
              <a:xfrm>
                <a:off x="6128544" y="4310063"/>
                <a:ext cx="352425" cy="531813"/>
              </a:xfrm>
              <a:custGeom>
                <a:avLst/>
                <a:gdLst>
                  <a:gd name="T0" fmla="*/ 214 w 369"/>
                  <a:gd name="T1" fmla="*/ 338 h 554"/>
                  <a:gd name="T2" fmla="*/ 214 w 369"/>
                  <a:gd name="T3" fmla="*/ 338 h 554"/>
                  <a:gd name="T4" fmla="*/ 155 w 369"/>
                  <a:gd name="T5" fmla="*/ 338 h 554"/>
                  <a:gd name="T6" fmla="*/ 56 w 369"/>
                  <a:gd name="T7" fmla="*/ 40 h 554"/>
                  <a:gd name="T8" fmla="*/ 313 w 369"/>
                  <a:gd name="T9" fmla="*/ 40 h 554"/>
                  <a:gd name="T10" fmla="*/ 214 w 369"/>
                  <a:gd name="T11" fmla="*/ 338 h 554"/>
                  <a:gd name="T12" fmla="*/ 113 w 369"/>
                  <a:gd name="T13" fmla="*/ 338 h 554"/>
                  <a:gd name="T14" fmla="*/ 113 w 369"/>
                  <a:gd name="T15" fmla="*/ 338 h 554"/>
                  <a:gd name="T16" fmla="*/ 184 w 369"/>
                  <a:gd name="T17" fmla="*/ 554 h 554"/>
                  <a:gd name="T18" fmla="*/ 256 w 369"/>
                  <a:gd name="T19" fmla="*/ 338 h 554"/>
                  <a:gd name="T20" fmla="*/ 369 w 369"/>
                  <a:gd name="T21" fmla="*/ 0 h 554"/>
                  <a:gd name="T22" fmla="*/ 0 w 369"/>
                  <a:gd name="T23" fmla="*/ 0 h 554"/>
                  <a:gd name="T24" fmla="*/ 113 w 369"/>
                  <a:gd name="T25" fmla="*/ 33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554">
                    <a:moveTo>
                      <a:pt x="214" y="338"/>
                    </a:moveTo>
                    <a:lnTo>
                      <a:pt x="214" y="338"/>
                    </a:lnTo>
                    <a:lnTo>
                      <a:pt x="155" y="338"/>
                    </a:lnTo>
                    <a:lnTo>
                      <a:pt x="56" y="40"/>
                    </a:lnTo>
                    <a:lnTo>
                      <a:pt x="313" y="40"/>
                    </a:lnTo>
                    <a:lnTo>
                      <a:pt x="214" y="338"/>
                    </a:lnTo>
                    <a:close/>
                    <a:moveTo>
                      <a:pt x="113" y="338"/>
                    </a:moveTo>
                    <a:lnTo>
                      <a:pt x="113" y="338"/>
                    </a:lnTo>
                    <a:lnTo>
                      <a:pt x="184" y="554"/>
                    </a:lnTo>
                    <a:lnTo>
                      <a:pt x="256" y="338"/>
                    </a:lnTo>
                    <a:lnTo>
                      <a:pt x="369" y="0"/>
                    </a:lnTo>
                    <a:lnTo>
                      <a:pt x="0" y="0"/>
                    </a:lnTo>
                    <a:lnTo>
                      <a:pt x="113" y="33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grpSp>
          <p:nvGrpSpPr>
            <p:cNvPr id="221" name="组合 23"/>
            <p:cNvGrpSpPr/>
            <p:nvPr userDrawn="1"/>
          </p:nvGrpSpPr>
          <p:grpSpPr>
            <a:xfrm>
              <a:off x="5624277" y="6060101"/>
              <a:ext cx="1301704" cy="1299270"/>
              <a:chOff x="6262688" y="5170488"/>
              <a:chExt cx="1697038" cy="1693863"/>
            </a:xfrm>
            <a:grpFill/>
          </p:grpSpPr>
          <p:sp>
            <p:nvSpPr>
              <p:cNvPr id="222"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3"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24" name="Freeform 9"/>
            <p:cNvSpPr>
              <a:spLocks noEditPoints="1"/>
            </p:cNvSpPr>
            <p:nvPr userDrawn="1"/>
          </p:nvSpPr>
          <p:spPr bwMode="auto">
            <a:xfrm>
              <a:off x="11714474" y="3298829"/>
              <a:ext cx="1135300" cy="1451430"/>
            </a:xfrm>
            <a:custGeom>
              <a:avLst/>
              <a:gdLst>
                <a:gd name="T0" fmla="*/ 449 w 1637"/>
                <a:gd name="T1" fmla="*/ 1301 h 2083"/>
                <a:gd name="T2" fmla="*/ 449 w 1637"/>
                <a:gd name="T3" fmla="*/ 1301 h 2083"/>
                <a:gd name="T4" fmla="*/ 350 w 1637"/>
                <a:gd name="T5" fmla="*/ 1276 h 2083"/>
                <a:gd name="T6" fmla="*/ 240 w 1637"/>
                <a:gd name="T7" fmla="*/ 1150 h 2083"/>
                <a:gd name="T8" fmla="*/ 273 w 1637"/>
                <a:gd name="T9" fmla="*/ 841 h 2083"/>
                <a:gd name="T10" fmla="*/ 770 w 1637"/>
                <a:gd name="T11" fmla="*/ 1055 h 2083"/>
                <a:gd name="T12" fmla="*/ 449 w 1637"/>
                <a:gd name="T13" fmla="*/ 1301 h 2083"/>
                <a:gd name="T14" fmla="*/ 1500 w 1637"/>
                <a:gd name="T15" fmla="*/ 1781 h 2083"/>
                <a:gd name="T16" fmla="*/ 1500 w 1637"/>
                <a:gd name="T17" fmla="*/ 1781 h 2083"/>
                <a:gd name="T18" fmla="*/ 1590 w 1637"/>
                <a:gd name="T19" fmla="*/ 1670 h 2083"/>
                <a:gd name="T20" fmla="*/ 1278 w 1637"/>
                <a:gd name="T21" fmla="*/ 1604 h 2083"/>
                <a:gd name="T22" fmla="*/ 1403 w 1637"/>
                <a:gd name="T23" fmla="*/ 1057 h 2083"/>
                <a:gd name="T24" fmla="*/ 1031 w 1637"/>
                <a:gd name="T25" fmla="*/ 383 h 2083"/>
                <a:gd name="T26" fmla="*/ 931 w 1637"/>
                <a:gd name="T27" fmla="*/ 92 h 2083"/>
                <a:gd name="T28" fmla="*/ 480 w 1637"/>
                <a:gd name="T29" fmla="*/ 430 h 2083"/>
                <a:gd name="T30" fmla="*/ 0 w 1637"/>
                <a:gd name="T31" fmla="*/ 723 h 2083"/>
                <a:gd name="T32" fmla="*/ 236 w 1637"/>
                <a:gd name="T33" fmla="*/ 825 h 2083"/>
                <a:gd name="T34" fmla="*/ 202 w 1637"/>
                <a:gd name="T35" fmla="*/ 1162 h 2083"/>
                <a:gd name="T36" fmla="*/ 332 w 1637"/>
                <a:gd name="T37" fmla="*/ 1312 h 2083"/>
                <a:gd name="T38" fmla="*/ 449 w 1637"/>
                <a:gd name="T39" fmla="*/ 1341 h 2083"/>
                <a:gd name="T40" fmla="*/ 807 w 1637"/>
                <a:gd name="T41" fmla="*/ 1071 h 2083"/>
                <a:gd name="T42" fmla="*/ 1003 w 1637"/>
                <a:gd name="T43" fmla="*/ 1156 h 2083"/>
                <a:gd name="T44" fmla="*/ 950 w 1637"/>
                <a:gd name="T45" fmla="*/ 626 h 2083"/>
                <a:gd name="T46" fmla="*/ 1001 w 1637"/>
                <a:gd name="T47" fmla="*/ 495 h 2083"/>
                <a:gd name="T48" fmla="*/ 1297 w 1637"/>
                <a:gd name="T49" fmla="*/ 1060 h 2083"/>
                <a:gd name="T50" fmla="*/ 1215 w 1637"/>
                <a:gd name="T51" fmla="*/ 1499 h 2083"/>
                <a:gd name="T52" fmla="*/ 1166 w 1637"/>
                <a:gd name="T53" fmla="*/ 1581 h 2083"/>
                <a:gd name="T54" fmla="*/ 920 w 1637"/>
                <a:gd name="T55" fmla="*/ 1530 h 2083"/>
                <a:gd name="T56" fmla="*/ 549 w 1637"/>
                <a:gd name="T57" fmla="*/ 1946 h 2083"/>
                <a:gd name="T58" fmla="*/ 1255 w 1637"/>
                <a:gd name="T59" fmla="*/ 2083 h 2083"/>
                <a:gd name="T60" fmla="*/ 1637 w 1637"/>
                <a:gd name="T61" fmla="*/ 1806 h 2083"/>
                <a:gd name="T62" fmla="*/ 1500 w 1637"/>
                <a:gd name="T63" fmla="*/ 1781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37" h="2083">
                  <a:moveTo>
                    <a:pt x="449" y="1301"/>
                  </a:moveTo>
                  <a:lnTo>
                    <a:pt x="449" y="1301"/>
                  </a:lnTo>
                  <a:cubicBezTo>
                    <a:pt x="416" y="1301"/>
                    <a:pt x="383" y="1292"/>
                    <a:pt x="350" y="1276"/>
                  </a:cubicBezTo>
                  <a:cubicBezTo>
                    <a:pt x="295" y="1248"/>
                    <a:pt x="258" y="1206"/>
                    <a:pt x="240" y="1150"/>
                  </a:cubicBezTo>
                  <a:cubicBezTo>
                    <a:pt x="207" y="1047"/>
                    <a:pt x="243" y="919"/>
                    <a:pt x="273" y="841"/>
                  </a:cubicBezTo>
                  <a:lnTo>
                    <a:pt x="770" y="1055"/>
                  </a:lnTo>
                  <a:cubicBezTo>
                    <a:pt x="719" y="1137"/>
                    <a:pt x="599" y="1301"/>
                    <a:pt x="449" y="1301"/>
                  </a:cubicBezTo>
                  <a:close/>
                  <a:moveTo>
                    <a:pt x="1500" y="1781"/>
                  </a:moveTo>
                  <a:lnTo>
                    <a:pt x="1500" y="1781"/>
                  </a:lnTo>
                  <a:lnTo>
                    <a:pt x="1590" y="1670"/>
                  </a:lnTo>
                  <a:lnTo>
                    <a:pt x="1278" y="1604"/>
                  </a:lnTo>
                  <a:cubicBezTo>
                    <a:pt x="1340" y="1504"/>
                    <a:pt x="1412" y="1329"/>
                    <a:pt x="1403" y="1057"/>
                  </a:cubicBezTo>
                  <a:cubicBezTo>
                    <a:pt x="1392" y="672"/>
                    <a:pt x="1130" y="453"/>
                    <a:pt x="1031" y="383"/>
                  </a:cubicBezTo>
                  <a:cubicBezTo>
                    <a:pt x="1053" y="263"/>
                    <a:pt x="1046" y="135"/>
                    <a:pt x="931" y="92"/>
                  </a:cubicBezTo>
                  <a:cubicBezTo>
                    <a:pt x="680" y="0"/>
                    <a:pt x="480" y="430"/>
                    <a:pt x="480" y="430"/>
                  </a:cubicBezTo>
                  <a:cubicBezTo>
                    <a:pt x="480" y="430"/>
                    <a:pt x="113" y="340"/>
                    <a:pt x="0" y="723"/>
                  </a:cubicBezTo>
                  <a:lnTo>
                    <a:pt x="236" y="825"/>
                  </a:lnTo>
                  <a:cubicBezTo>
                    <a:pt x="204" y="908"/>
                    <a:pt x="164" y="1046"/>
                    <a:pt x="202" y="1162"/>
                  </a:cubicBezTo>
                  <a:cubicBezTo>
                    <a:pt x="223" y="1229"/>
                    <a:pt x="267" y="1279"/>
                    <a:pt x="332" y="1312"/>
                  </a:cubicBezTo>
                  <a:cubicBezTo>
                    <a:pt x="370" y="1331"/>
                    <a:pt x="410" y="1341"/>
                    <a:pt x="449" y="1341"/>
                  </a:cubicBezTo>
                  <a:cubicBezTo>
                    <a:pt x="623" y="1341"/>
                    <a:pt x="755" y="1157"/>
                    <a:pt x="807" y="1071"/>
                  </a:cubicBezTo>
                  <a:lnTo>
                    <a:pt x="1003" y="1156"/>
                  </a:lnTo>
                  <a:cubicBezTo>
                    <a:pt x="1003" y="1156"/>
                    <a:pt x="1247" y="846"/>
                    <a:pt x="950" y="626"/>
                  </a:cubicBezTo>
                  <a:cubicBezTo>
                    <a:pt x="950" y="626"/>
                    <a:pt x="977" y="571"/>
                    <a:pt x="1001" y="495"/>
                  </a:cubicBezTo>
                  <a:cubicBezTo>
                    <a:pt x="1101" y="574"/>
                    <a:pt x="1288" y="762"/>
                    <a:pt x="1297" y="1060"/>
                  </a:cubicBezTo>
                  <a:cubicBezTo>
                    <a:pt x="1303" y="1273"/>
                    <a:pt x="1256" y="1416"/>
                    <a:pt x="1215" y="1499"/>
                  </a:cubicBezTo>
                  <a:cubicBezTo>
                    <a:pt x="1198" y="1534"/>
                    <a:pt x="1181" y="1561"/>
                    <a:pt x="1166" y="1581"/>
                  </a:cubicBezTo>
                  <a:lnTo>
                    <a:pt x="920" y="1530"/>
                  </a:lnTo>
                  <a:lnTo>
                    <a:pt x="549" y="1946"/>
                  </a:lnTo>
                  <a:lnTo>
                    <a:pt x="1255" y="2083"/>
                  </a:lnTo>
                  <a:lnTo>
                    <a:pt x="1637" y="1806"/>
                  </a:lnTo>
                  <a:lnTo>
                    <a:pt x="1500" y="1781"/>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25" name="组合 45"/>
            <p:cNvGrpSpPr/>
            <p:nvPr userDrawn="1"/>
          </p:nvGrpSpPr>
          <p:grpSpPr>
            <a:xfrm rot="2116298">
              <a:off x="718679" y="6474356"/>
              <a:ext cx="1228067" cy="1069642"/>
              <a:chOff x="501650" y="3292475"/>
              <a:chExt cx="1735138" cy="1511300"/>
            </a:xfrm>
            <a:grpFill/>
          </p:grpSpPr>
          <p:sp>
            <p:nvSpPr>
              <p:cNvPr id="226" name="Freeform 5"/>
              <p:cNvSpPr/>
              <p:nvPr/>
            </p:nvSpPr>
            <p:spPr bwMode="auto">
              <a:xfrm>
                <a:off x="501650" y="3292475"/>
                <a:ext cx="1735138" cy="893762"/>
              </a:xfrm>
              <a:custGeom>
                <a:avLst/>
                <a:gdLst>
                  <a:gd name="T0" fmla="*/ 0 w 943"/>
                  <a:gd name="T1" fmla="*/ 242 h 484"/>
                  <a:gd name="T2" fmla="*/ 0 w 943"/>
                  <a:gd name="T3" fmla="*/ 242 h 484"/>
                  <a:gd name="T4" fmla="*/ 471 w 943"/>
                  <a:gd name="T5" fmla="*/ 484 h 484"/>
                  <a:gd name="T6" fmla="*/ 943 w 943"/>
                  <a:gd name="T7" fmla="*/ 242 h 484"/>
                  <a:gd name="T8" fmla="*/ 471 w 943"/>
                  <a:gd name="T9" fmla="*/ 0 h 484"/>
                  <a:gd name="T10" fmla="*/ 0 w 943"/>
                  <a:gd name="T11" fmla="*/ 242 h 484"/>
                </a:gdLst>
                <a:ahLst/>
                <a:cxnLst>
                  <a:cxn ang="0">
                    <a:pos x="T0" y="T1"/>
                  </a:cxn>
                  <a:cxn ang="0">
                    <a:pos x="T2" y="T3"/>
                  </a:cxn>
                  <a:cxn ang="0">
                    <a:pos x="T4" y="T5"/>
                  </a:cxn>
                  <a:cxn ang="0">
                    <a:pos x="T6" y="T7"/>
                  </a:cxn>
                  <a:cxn ang="0">
                    <a:pos x="T8" y="T9"/>
                  </a:cxn>
                  <a:cxn ang="0">
                    <a:pos x="T10" y="T11"/>
                  </a:cxn>
                </a:cxnLst>
                <a:rect l="0" t="0" r="r" b="b"/>
                <a:pathLst>
                  <a:path w="943" h="484">
                    <a:moveTo>
                      <a:pt x="0" y="242"/>
                    </a:moveTo>
                    <a:lnTo>
                      <a:pt x="0" y="242"/>
                    </a:lnTo>
                    <a:lnTo>
                      <a:pt x="471" y="484"/>
                    </a:lnTo>
                    <a:lnTo>
                      <a:pt x="943" y="242"/>
                    </a:lnTo>
                    <a:lnTo>
                      <a:pt x="471" y="0"/>
                    </a:lnTo>
                    <a:lnTo>
                      <a:pt x="0" y="242"/>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7" name="Freeform 6"/>
              <p:cNvSpPr/>
              <p:nvPr/>
            </p:nvSpPr>
            <p:spPr bwMode="auto">
              <a:xfrm>
                <a:off x="728663" y="3959225"/>
                <a:ext cx="1285875" cy="758825"/>
              </a:xfrm>
              <a:custGeom>
                <a:avLst/>
                <a:gdLst>
                  <a:gd name="T0" fmla="*/ 349 w 699"/>
                  <a:gd name="T1" fmla="*/ 179 h 412"/>
                  <a:gd name="T2" fmla="*/ 349 w 699"/>
                  <a:gd name="T3" fmla="*/ 179 h 412"/>
                  <a:gd name="T4" fmla="*/ 0 w 699"/>
                  <a:gd name="T5" fmla="*/ 0 h 412"/>
                  <a:gd name="T6" fmla="*/ 0 w 699"/>
                  <a:gd name="T7" fmla="*/ 233 h 412"/>
                  <a:gd name="T8" fmla="*/ 349 w 699"/>
                  <a:gd name="T9" fmla="*/ 412 h 412"/>
                  <a:gd name="T10" fmla="*/ 699 w 699"/>
                  <a:gd name="T11" fmla="*/ 233 h 412"/>
                  <a:gd name="T12" fmla="*/ 699 w 699"/>
                  <a:gd name="T13" fmla="*/ 0 h 412"/>
                  <a:gd name="T14" fmla="*/ 349 w 699"/>
                  <a:gd name="T15" fmla="*/ 179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9" h="412">
                    <a:moveTo>
                      <a:pt x="349" y="179"/>
                    </a:moveTo>
                    <a:lnTo>
                      <a:pt x="349" y="179"/>
                    </a:lnTo>
                    <a:lnTo>
                      <a:pt x="0" y="0"/>
                    </a:lnTo>
                    <a:lnTo>
                      <a:pt x="0" y="233"/>
                    </a:lnTo>
                    <a:lnTo>
                      <a:pt x="349" y="412"/>
                    </a:lnTo>
                    <a:lnTo>
                      <a:pt x="699" y="233"/>
                    </a:lnTo>
                    <a:lnTo>
                      <a:pt x="699" y="0"/>
                    </a:lnTo>
                    <a:lnTo>
                      <a:pt x="349" y="179"/>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8" name="Freeform 7"/>
              <p:cNvSpPr/>
              <p:nvPr/>
            </p:nvSpPr>
            <p:spPr bwMode="auto">
              <a:xfrm>
                <a:off x="514350" y="4095750"/>
                <a:ext cx="68263" cy="708025"/>
              </a:xfrm>
              <a:custGeom>
                <a:avLst/>
                <a:gdLst>
                  <a:gd name="T0" fmla="*/ 0 w 37"/>
                  <a:gd name="T1" fmla="*/ 384 h 384"/>
                  <a:gd name="T2" fmla="*/ 0 w 37"/>
                  <a:gd name="T3" fmla="*/ 384 h 384"/>
                  <a:gd name="T4" fmla="*/ 37 w 37"/>
                  <a:gd name="T5" fmla="*/ 384 h 384"/>
                  <a:gd name="T6" fmla="*/ 37 w 37"/>
                  <a:gd name="T7" fmla="*/ 0 h 384"/>
                  <a:gd name="T8" fmla="*/ 0 w 37"/>
                  <a:gd name="T9" fmla="*/ 0 h 384"/>
                  <a:gd name="T10" fmla="*/ 0 w 37"/>
                  <a:gd name="T11" fmla="*/ 384 h 384"/>
                </a:gdLst>
                <a:ahLst/>
                <a:cxnLst>
                  <a:cxn ang="0">
                    <a:pos x="T0" y="T1"/>
                  </a:cxn>
                  <a:cxn ang="0">
                    <a:pos x="T2" y="T3"/>
                  </a:cxn>
                  <a:cxn ang="0">
                    <a:pos x="T4" y="T5"/>
                  </a:cxn>
                  <a:cxn ang="0">
                    <a:pos x="T6" y="T7"/>
                  </a:cxn>
                  <a:cxn ang="0">
                    <a:pos x="T8" y="T9"/>
                  </a:cxn>
                  <a:cxn ang="0">
                    <a:pos x="T10" y="T11"/>
                  </a:cxn>
                </a:cxnLst>
                <a:rect l="0" t="0" r="r" b="b"/>
                <a:pathLst>
                  <a:path w="37" h="384">
                    <a:moveTo>
                      <a:pt x="0" y="384"/>
                    </a:moveTo>
                    <a:lnTo>
                      <a:pt x="0" y="384"/>
                    </a:lnTo>
                    <a:lnTo>
                      <a:pt x="37" y="384"/>
                    </a:lnTo>
                    <a:lnTo>
                      <a:pt x="37" y="0"/>
                    </a:lnTo>
                    <a:lnTo>
                      <a:pt x="0" y="0"/>
                    </a:lnTo>
                    <a:lnTo>
                      <a:pt x="0" y="384"/>
                    </a:ln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9" name="Freeform 8"/>
              <p:cNvSpPr/>
              <p:nvPr/>
            </p:nvSpPr>
            <p:spPr bwMode="auto">
              <a:xfrm>
                <a:off x="511175" y="3986212"/>
                <a:ext cx="74613" cy="76200"/>
              </a:xfrm>
              <a:custGeom>
                <a:avLst/>
                <a:gdLst>
                  <a:gd name="T0" fmla="*/ 41 w 41"/>
                  <a:gd name="T1" fmla="*/ 21 h 41"/>
                  <a:gd name="T2" fmla="*/ 41 w 41"/>
                  <a:gd name="T3" fmla="*/ 21 h 41"/>
                  <a:gd name="T4" fmla="*/ 20 w 41"/>
                  <a:gd name="T5" fmla="*/ 41 h 41"/>
                  <a:gd name="T6" fmla="*/ 0 w 41"/>
                  <a:gd name="T7" fmla="*/ 21 h 41"/>
                  <a:gd name="T8" fmla="*/ 20 w 41"/>
                  <a:gd name="T9" fmla="*/ 0 h 41"/>
                  <a:gd name="T10" fmla="*/ 41 w 41"/>
                  <a:gd name="T11" fmla="*/ 21 h 41"/>
                </a:gdLst>
                <a:ahLst/>
                <a:cxnLst>
                  <a:cxn ang="0">
                    <a:pos x="T0" y="T1"/>
                  </a:cxn>
                  <a:cxn ang="0">
                    <a:pos x="T2" y="T3"/>
                  </a:cxn>
                  <a:cxn ang="0">
                    <a:pos x="T4" y="T5"/>
                  </a:cxn>
                  <a:cxn ang="0">
                    <a:pos x="T6" y="T7"/>
                  </a:cxn>
                  <a:cxn ang="0">
                    <a:pos x="T8" y="T9"/>
                  </a:cxn>
                  <a:cxn ang="0">
                    <a:pos x="T10" y="T11"/>
                  </a:cxn>
                </a:cxnLst>
                <a:rect l="0" t="0" r="r" b="b"/>
                <a:pathLst>
                  <a:path w="41" h="41">
                    <a:moveTo>
                      <a:pt x="41" y="21"/>
                    </a:moveTo>
                    <a:lnTo>
                      <a:pt x="41" y="21"/>
                    </a:lnTo>
                    <a:cubicBezTo>
                      <a:pt x="41" y="32"/>
                      <a:pt x="32" y="41"/>
                      <a:pt x="20" y="41"/>
                    </a:cubicBezTo>
                    <a:cubicBezTo>
                      <a:pt x="9" y="41"/>
                      <a:pt x="0" y="32"/>
                      <a:pt x="0" y="21"/>
                    </a:cubicBezTo>
                    <a:cubicBezTo>
                      <a:pt x="0" y="9"/>
                      <a:pt x="9" y="0"/>
                      <a:pt x="20" y="0"/>
                    </a:cubicBezTo>
                    <a:cubicBezTo>
                      <a:pt x="32" y="0"/>
                      <a:pt x="41" y="9"/>
                      <a:pt x="41" y="21"/>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0" name="Freeform 9"/>
              <p:cNvSpPr/>
              <p:nvPr/>
            </p:nvSpPr>
            <p:spPr bwMode="auto">
              <a:xfrm>
                <a:off x="541338" y="3738562"/>
                <a:ext cx="14288" cy="401637"/>
              </a:xfrm>
              <a:custGeom>
                <a:avLst/>
                <a:gdLst>
                  <a:gd name="T0" fmla="*/ 7 w 7"/>
                  <a:gd name="T1" fmla="*/ 217 h 217"/>
                  <a:gd name="T2" fmla="*/ 7 w 7"/>
                  <a:gd name="T3" fmla="*/ 217 h 217"/>
                  <a:gd name="T4" fmla="*/ 0 w 7"/>
                  <a:gd name="T5" fmla="*/ 217 h 217"/>
                  <a:gd name="T6" fmla="*/ 0 w 7"/>
                  <a:gd name="T7" fmla="*/ 0 h 217"/>
                  <a:gd name="T8" fmla="*/ 7 w 7"/>
                  <a:gd name="T9" fmla="*/ 0 h 217"/>
                  <a:gd name="T10" fmla="*/ 7 w 7"/>
                  <a:gd name="T11" fmla="*/ 217 h 217"/>
                </a:gdLst>
                <a:ahLst/>
                <a:cxnLst>
                  <a:cxn ang="0">
                    <a:pos x="T0" y="T1"/>
                  </a:cxn>
                  <a:cxn ang="0">
                    <a:pos x="T2" y="T3"/>
                  </a:cxn>
                  <a:cxn ang="0">
                    <a:pos x="T4" y="T5"/>
                  </a:cxn>
                  <a:cxn ang="0">
                    <a:pos x="T6" y="T7"/>
                  </a:cxn>
                  <a:cxn ang="0">
                    <a:pos x="T8" y="T9"/>
                  </a:cxn>
                  <a:cxn ang="0">
                    <a:pos x="T10" y="T11"/>
                  </a:cxn>
                </a:cxnLst>
                <a:rect l="0" t="0" r="r" b="b"/>
                <a:pathLst>
                  <a:path w="7" h="217">
                    <a:moveTo>
                      <a:pt x="7" y="217"/>
                    </a:moveTo>
                    <a:lnTo>
                      <a:pt x="7" y="217"/>
                    </a:lnTo>
                    <a:lnTo>
                      <a:pt x="0" y="217"/>
                    </a:lnTo>
                    <a:lnTo>
                      <a:pt x="0" y="0"/>
                    </a:lnTo>
                    <a:lnTo>
                      <a:pt x="7" y="0"/>
                    </a:lnTo>
                    <a:lnTo>
                      <a:pt x="7" y="217"/>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1" name="Freeform 7"/>
            <p:cNvSpPr>
              <a:spLocks noEditPoints="1"/>
            </p:cNvSpPr>
            <p:nvPr userDrawn="1"/>
          </p:nvSpPr>
          <p:spPr bwMode="auto">
            <a:xfrm rot="20132266">
              <a:off x="9763146" y="-248950"/>
              <a:ext cx="1277233" cy="931381"/>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nvGrpSpPr>
            <p:cNvPr id="232" name="组合 23"/>
            <p:cNvGrpSpPr/>
            <p:nvPr userDrawn="1"/>
          </p:nvGrpSpPr>
          <p:grpSpPr>
            <a:xfrm rot="1406730">
              <a:off x="10767933" y="5424446"/>
              <a:ext cx="1301704" cy="1299270"/>
              <a:chOff x="6262688" y="5170488"/>
              <a:chExt cx="1697038" cy="1693863"/>
            </a:xfrm>
            <a:grpFill/>
          </p:grpSpPr>
          <p:sp>
            <p:nvSpPr>
              <p:cNvPr id="233" name="Freeform 19"/>
              <p:cNvSpPr>
                <a:spLocks noEditPoints="1"/>
              </p:cNvSpPr>
              <p:nvPr/>
            </p:nvSpPr>
            <p:spPr bwMode="auto">
              <a:xfrm>
                <a:off x="6262688" y="5170488"/>
                <a:ext cx="1697038" cy="1693863"/>
              </a:xfrm>
              <a:custGeom>
                <a:avLst/>
                <a:gdLst>
                  <a:gd name="T0" fmla="*/ 1760 w 2284"/>
                  <a:gd name="T1" fmla="*/ 1142 h 2284"/>
                  <a:gd name="T2" fmla="*/ 1919 w 2284"/>
                  <a:gd name="T3" fmla="*/ 1406 h 2284"/>
                  <a:gd name="T4" fmla="*/ 1756 w 2284"/>
                  <a:gd name="T5" fmla="*/ 1940 h 2284"/>
                  <a:gd name="T6" fmla="*/ 1878 w 2284"/>
                  <a:gd name="T7" fmla="*/ 1506 h 2284"/>
                  <a:gd name="T8" fmla="*/ 1433 w 2284"/>
                  <a:gd name="T9" fmla="*/ 1845 h 2284"/>
                  <a:gd name="T10" fmla="*/ 1496 w 2284"/>
                  <a:gd name="T11" fmla="*/ 1592 h 2284"/>
                  <a:gd name="T12" fmla="*/ 1142 w 2284"/>
                  <a:gd name="T13" fmla="*/ 2204 h 2284"/>
                  <a:gd name="T14" fmla="*/ 1405 w 2284"/>
                  <a:gd name="T15" fmla="*/ 1921 h 2284"/>
                  <a:gd name="T16" fmla="*/ 787 w 2284"/>
                  <a:gd name="T17" fmla="*/ 1592 h 2284"/>
                  <a:gd name="T18" fmla="*/ 850 w 2284"/>
                  <a:gd name="T19" fmla="*/ 1845 h 2284"/>
                  <a:gd name="T20" fmla="*/ 528 w 2284"/>
                  <a:gd name="T21" fmla="*/ 1940 h 2284"/>
                  <a:gd name="T22" fmla="*/ 704 w 2284"/>
                  <a:gd name="T23" fmla="*/ 1580 h 2284"/>
                  <a:gd name="T24" fmla="*/ 80 w 2284"/>
                  <a:gd name="T25" fmla="*/ 1143 h 2284"/>
                  <a:gd name="T26" fmla="*/ 523 w 2284"/>
                  <a:gd name="T27" fmla="*/ 1142 h 2284"/>
                  <a:gd name="T28" fmla="*/ 676 w 2284"/>
                  <a:gd name="T29" fmla="*/ 950 h 2284"/>
                  <a:gd name="T30" fmla="*/ 439 w 2284"/>
                  <a:gd name="T31" fmla="*/ 851 h 2284"/>
                  <a:gd name="T32" fmla="*/ 676 w 2284"/>
                  <a:gd name="T33" fmla="*/ 1335 h 2284"/>
                  <a:gd name="T34" fmla="*/ 438 w 2284"/>
                  <a:gd name="T35" fmla="*/ 1434 h 2284"/>
                  <a:gd name="T36" fmla="*/ 670 w 2284"/>
                  <a:gd name="T37" fmla="*/ 1204 h 2284"/>
                  <a:gd name="T38" fmla="*/ 670 w 2284"/>
                  <a:gd name="T39" fmla="*/ 1080 h 2284"/>
                  <a:gd name="T40" fmla="*/ 391 w 2284"/>
                  <a:gd name="T41" fmla="*/ 392 h 2284"/>
                  <a:gd name="T42" fmla="*/ 778 w 2284"/>
                  <a:gd name="T43" fmla="*/ 407 h 2284"/>
                  <a:gd name="T44" fmla="*/ 391 w 2284"/>
                  <a:gd name="T45" fmla="*/ 392 h 2284"/>
                  <a:gd name="T46" fmla="*/ 1074 w 2284"/>
                  <a:gd name="T47" fmla="*/ 574 h 2284"/>
                  <a:gd name="T48" fmla="*/ 850 w 2284"/>
                  <a:gd name="T49" fmla="*/ 440 h 2284"/>
                  <a:gd name="T50" fmla="*/ 1405 w 2284"/>
                  <a:gd name="T51" fmla="*/ 364 h 2284"/>
                  <a:gd name="T52" fmla="*/ 1142 w 2284"/>
                  <a:gd name="T53" fmla="*/ 80 h 2284"/>
                  <a:gd name="T54" fmla="*/ 1335 w 2284"/>
                  <a:gd name="T55" fmla="*/ 677 h 2284"/>
                  <a:gd name="T56" fmla="*/ 1496 w 2284"/>
                  <a:gd name="T57" fmla="*/ 693 h 2284"/>
                  <a:gd name="T58" fmla="*/ 1509 w 2284"/>
                  <a:gd name="T59" fmla="*/ 775 h 2284"/>
                  <a:gd name="T60" fmla="*/ 1431 w 2284"/>
                  <a:gd name="T61" fmla="*/ 765 h 2284"/>
                  <a:gd name="T62" fmla="*/ 1142 w 2284"/>
                  <a:gd name="T63" fmla="*/ 623 h 2284"/>
                  <a:gd name="T64" fmla="*/ 1081 w 2284"/>
                  <a:gd name="T65" fmla="*/ 671 h 2284"/>
                  <a:gd name="T66" fmla="*/ 774 w 2284"/>
                  <a:gd name="T67" fmla="*/ 775 h 2284"/>
                  <a:gd name="T68" fmla="*/ 764 w 2284"/>
                  <a:gd name="T69" fmla="*/ 853 h 2284"/>
                  <a:gd name="T70" fmla="*/ 774 w 2284"/>
                  <a:gd name="T71" fmla="*/ 1510 h 2284"/>
                  <a:gd name="T72" fmla="*/ 852 w 2284"/>
                  <a:gd name="T73" fmla="*/ 1520 h 2284"/>
                  <a:gd name="T74" fmla="*/ 1142 w 2284"/>
                  <a:gd name="T75" fmla="*/ 1662 h 2284"/>
                  <a:gd name="T76" fmla="*/ 1203 w 2284"/>
                  <a:gd name="T77" fmla="*/ 1614 h 2284"/>
                  <a:gd name="T78" fmla="*/ 1509 w 2284"/>
                  <a:gd name="T79" fmla="*/ 1510 h 2284"/>
                  <a:gd name="T80" fmla="*/ 1519 w 2284"/>
                  <a:gd name="T81" fmla="*/ 1432 h 2284"/>
                  <a:gd name="T82" fmla="*/ 1302 w 2284"/>
                  <a:gd name="T83" fmla="*/ 1530 h 2284"/>
                  <a:gd name="T84" fmla="*/ 864 w 2284"/>
                  <a:gd name="T85" fmla="*/ 1420 h 2284"/>
                  <a:gd name="T86" fmla="*/ 754 w 2284"/>
                  <a:gd name="T87" fmla="*/ 982 h 2284"/>
                  <a:gd name="T88" fmla="*/ 1142 w 2284"/>
                  <a:gd name="T89" fmla="*/ 750 h 2284"/>
                  <a:gd name="T90" fmla="*/ 1529 w 2284"/>
                  <a:gd name="T91" fmla="*/ 982 h 2284"/>
                  <a:gd name="T92" fmla="*/ 1419 w 2284"/>
                  <a:gd name="T93" fmla="*/ 1420 h 2284"/>
                  <a:gd name="T94" fmla="*/ 1607 w 2284"/>
                  <a:gd name="T95" fmla="*/ 950 h 2284"/>
                  <a:gd name="T96" fmla="*/ 1710 w 2284"/>
                  <a:gd name="T97" fmla="*/ 1075 h 2284"/>
                  <a:gd name="T98" fmla="*/ 1845 w 2284"/>
                  <a:gd name="T99" fmla="*/ 1434 h 2284"/>
                  <a:gd name="T100" fmla="*/ 1711 w 2284"/>
                  <a:gd name="T101" fmla="*/ 1210 h 2284"/>
                  <a:gd name="T102" fmla="*/ 1661 w 2284"/>
                  <a:gd name="T103" fmla="*/ 1142 h 2284"/>
                  <a:gd name="T104" fmla="*/ 1613 w 2284"/>
                  <a:gd name="T105" fmla="*/ 1080 h 2284"/>
                  <a:gd name="T106" fmla="*/ 1893 w 2284"/>
                  <a:gd name="T107" fmla="*/ 392 h 2284"/>
                  <a:gd name="T108" fmla="*/ 1505 w 2284"/>
                  <a:gd name="T109" fmla="*/ 407 h 2284"/>
                  <a:gd name="T110" fmla="*/ 1952 w 2284"/>
                  <a:gd name="T111" fmla="*/ 807 h 2284"/>
                  <a:gd name="T112" fmla="*/ 1477 w 2284"/>
                  <a:gd name="T113" fmla="*/ 332 h 2284"/>
                  <a:gd name="T114" fmla="*/ 528 w 2284"/>
                  <a:gd name="T115" fmla="*/ 265 h 2284"/>
                  <a:gd name="T116" fmla="*/ 0 w 2284"/>
                  <a:gd name="T117" fmla="*/ 1143 h 2284"/>
                  <a:gd name="T118" fmla="*/ 528 w 2284"/>
                  <a:gd name="T119" fmla="*/ 2020 h 2284"/>
                  <a:gd name="T120" fmla="*/ 1477 w 2284"/>
                  <a:gd name="T121" fmla="*/ 1953 h 2284"/>
                  <a:gd name="T122" fmla="*/ 1952 w 2284"/>
                  <a:gd name="T123" fmla="*/ 1478 h 2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4" h="2284">
                    <a:moveTo>
                      <a:pt x="1919" y="1406"/>
                    </a:moveTo>
                    <a:lnTo>
                      <a:pt x="1919" y="1406"/>
                    </a:lnTo>
                    <a:cubicBezTo>
                      <a:pt x="1878" y="1322"/>
                      <a:pt x="1825" y="1233"/>
                      <a:pt x="1760" y="1142"/>
                    </a:cubicBezTo>
                    <a:cubicBezTo>
                      <a:pt x="1824" y="1053"/>
                      <a:pt x="1878" y="965"/>
                      <a:pt x="1920" y="879"/>
                    </a:cubicBezTo>
                    <a:cubicBezTo>
                      <a:pt x="2100" y="953"/>
                      <a:pt x="2204" y="1049"/>
                      <a:pt x="2204" y="1143"/>
                    </a:cubicBezTo>
                    <a:cubicBezTo>
                      <a:pt x="2204" y="1236"/>
                      <a:pt x="2100" y="1332"/>
                      <a:pt x="1919" y="1406"/>
                    </a:cubicBezTo>
                    <a:close/>
                    <a:moveTo>
                      <a:pt x="1893" y="1893"/>
                    </a:moveTo>
                    <a:lnTo>
                      <a:pt x="1893" y="1893"/>
                    </a:lnTo>
                    <a:cubicBezTo>
                      <a:pt x="1862" y="1924"/>
                      <a:pt x="1816" y="1940"/>
                      <a:pt x="1756" y="1940"/>
                    </a:cubicBezTo>
                    <a:cubicBezTo>
                      <a:pt x="1684" y="1940"/>
                      <a:pt x="1599" y="1918"/>
                      <a:pt x="1505" y="1878"/>
                    </a:cubicBezTo>
                    <a:cubicBezTo>
                      <a:pt x="1536" y="1790"/>
                      <a:pt x="1561" y="1689"/>
                      <a:pt x="1579" y="1580"/>
                    </a:cubicBezTo>
                    <a:cubicBezTo>
                      <a:pt x="1689" y="1562"/>
                      <a:pt x="1789" y="1537"/>
                      <a:pt x="1878" y="1506"/>
                    </a:cubicBezTo>
                    <a:cubicBezTo>
                      <a:pt x="1954" y="1686"/>
                      <a:pt x="1959" y="1828"/>
                      <a:pt x="1893" y="1893"/>
                    </a:cubicBezTo>
                    <a:close/>
                    <a:moveTo>
                      <a:pt x="1433" y="1845"/>
                    </a:moveTo>
                    <a:lnTo>
                      <a:pt x="1433" y="1845"/>
                    </a:lnTo>
                    <a:cubicBezTo>
                      <a:pt x="1361" y="1809"/>
                      <a:pt x="1286" y="1764"/>
                      <a:pt x="1210" y="1711"/>
                    </a:cubicBezTo>
                    <a:cubicBezTo>
                      <a:pt x="1251" y="1679"/>
                      <a:pt x="1293" y="1644"/>
                      <a:pt x="1335" y="1608"/>
                    </a:cubicBezTo>
                    <a:cubicBezTo>
                      <a:pt x="1390" y="1604"/>
                      <a:pt x="1444" y="1599"/>
                      <a:pt x="1496" y="1592"/>
                    </a:cubicBezTo>
                    <a:cubicBezTo>
                      <a:pt x="1480" y="1686"/>
                      <a:pt x="1458" y="1771"/>
                      <a:pt x="1433" y="1845"/>
                    </a:cubicBezTo>
                    <a:close/>
                    <a:moveTo>
                      <a:pt x="1142" y="2204"/>
                    </a:moveTo>
                    <a:lnTo>
                      <a:pt x="1142" y="2204"/>
                    </a:lnTo>
                    <a:cubicBezTo>
                      <a:pt x="1049" y="2204"/>
                      <a:pt x="952" y="2101"/>
                      <a:pt x="878" y="1921"/>
                    </a:cubicBezTo>
                    <a:cubicBezTo>
                      <a:pt x="963" y="1879"/>
                      <a:pt x="1052" y="1825"/>
                      <a:pt x="1142" y="1761"/>
                    </a:cubicBezTo>
                    <a:cubicBezTo>
                      <a:pt x="1231" y="1825"/>
                      <a:pt x="1320" y="1879"/>
                      <a:pt x="1405" y="1921"/>
                    </a:cubicBezTo>
                    <a:cubicBezTo>
                      <a:pt x="1331" y="2101"/>
                      <a:pt x="1235" y="2204"/>
                      <a:pt x="1142" y="2204"/>
                    </a:cubicBezTo>
                    <a:close/>
                    <a:moveTo>
                      <a:pt x="787" y="1592"/>
                    </a:moveTo>
                    <a:lnTo>
                      <a:pt x="787" y="1592"/>
                    </a:lnTo>
                    <a:cubicBezTo>
                      <a:pt x="839" y="1599"/>
                      <a:pt x="893" y="1604"/>
                      <a:pt x="949" y="1608"/>
                    </a:cubicBezTo>
                    <a:cubicBezTo>
                      <a:pt x="990" y="1644"/>
                      <a:pt x="1032" y="1679"/>
                      <a:pt x="1074" y="1711"/>
                    </a:cubicBezTo>
                    <a:cubicBezTo>
                      <a:pt x="997" y="1764"/>
                      <a:pt x="922" y="1809"/>
                      <a:pt x="850" y="1845"/>
                    </a:cubicBezTo>
                    <a:cubicBezTo>
                      <a:pt x="825" y="1771"/>
                      <a:pt x="804" y="1686"/>
                      <a:pt x="787" y="1592"/>
                    </a:cubicBezTo>
                    <a:close/>
                    <a:moveTo>
                      <a:pt x="528" y="1940"/>
                    </a:moveTo>
                    <a:lnTo>
                      <a:pt x="528" y="1940"/>
                    </a:lnTo>
                    <a:cubicBezTo>
                      <a:pt x="468" y="1940"/>
                      <a:pt x="421" y="1924"/>
                      <a:pt x="391" y="1893"/>
                    </a:cubicBezTo>
                    <a:cubicBezTo>
                      <a:pt x="325" y="1828"/>
                      <a:pt x="330" y="1686"/>
                      <a:pt x="405" y="1506"/>
                    </a:cubicBezTo>
                    <a:cubicBezTo>
                      <a:pt x="494" y="1537"/>
                      <a:pt x="595" y="1562"/>
                      <a:pt x="704" y="1580"/>
                    </a:cubicBezTo>
                    <a:cubicBezTo>
                      <a:pt x="722" y="1689"/>
                      <a:pt x="747" y="1790"/>
                      <a:pt x="778" y="1878"/>
                    </a:cubicBezTo>
                    <a:cubicBezTo>
                      <a:pt x="685" y="1918"/>
                      <a:pt x="599" y="1940"/>
                      <a:pt x="528" y="1940"/>
                    </a:cubicBezTo>
                    <a:close/>
                    <a:moveTo>
                      <a:pt x="80" y="1143"/>
                    </a:moveTo>
                    <a:lnTo>
                      <a:pt x="80" y="1143"/>
                    </a:lnTo>
                    <a:cubicBezTo>
                      <a:pt x="80" y="1049"/>
                      <a:pt x="183" y="953"/>
                      <a:pt x="364" y="879"/>
                    </a:cubicBezTo>
                    <a:cubicBezTo>
                      <a:pt x="406" y="965"/>
                      <a:pt x="459" y="1053"/>
                      <a:pt x="523" y="1142"/>
                    </a:cubicBezTo>
                    <a:cubicBezTo>
                      <a:pt x="458" y="1233"/>
                      <a:pt x="405" y="1322"/>
                      <a:pt x="364" y="1406"/>
                    </a:cubicBezTo>
                    <a:cubicBezTo>
                      <a:pt x="183" y="1332"/>
                      <a:pt x="80" y="1236"/>
                      <a:pt x="80" y="1143"/>
                    </a:cubicBezTo>
                    <a:close/>
                    <a:moveTo>
                      <a:pt x="676" y="950"/>
                    </a:moveTo>
                    <a:lnTo>
                      <a:pt x="676" y="950"/>
                    </a:lnTo>
                    <a:cubicBezTo>
                      <a:pt x="639" y="991"/>
                      <a:pt x="605" y="1033"/>
                      <a:pt x="573" y="1075"/>
                    </a:cubicBezTo>
                    <a:cubicBezTo>
                      <a:pt x="520" y="999"/>
                      <a:pt x="475" y="924"/>
                      <a:pt x="439" y="851"/>
                    </a:cubicBezTo>
                    <a:cubicBezTo>
                      <a:pt x="514" y="826"/>
                      <a:pt x="598" y="804"/>
                      <a:pt x="692" y="788"/>
                    </a:cubicBezTo>
                    <a:cubicBezTo>
                      <a:pt x="685" y="840"/>
                      <a:pt x="680" y="894"/>
                      <a:pt x="676" y="950"/>
                    </a:cubicBezTo>
                    <a:close/>
                    <a:moveTo>
                      <a:pt x="676" y="1335"/>
                    </a:moveTo>
                    <a:lnTo>
                      <a:pt x="676" y="1335"/>
                    </a:lnTo>
                    <a:cubicBezTo>
                      <a:pt x="680" y="1391"/>
                      <a:pt x="685" y="1445"/>
                      <a:pt x="692" y="1497"/>
                    </a:cubicBezTo>
                    <a:cubicBezTo>
                      <a:pt x="598" y="1481"/>
                      <a:pt x="513" y="1459"/>
                      <a:pt x="438" y="1434"/>
                    </a:cubicBezTo>
                    <a:cubicBezTo>
                      <a:pt x="473" y="1363"/>
                      <a:pt x="518" y="1288"/>
                      <a:pt x="573" y="1210"/>
                    </a:cubicBezTo>
                    <a:cubicBezTo>
                      <a:pt x="605" y="1252"/>
                      <a:pt x="640" y="1294"/>
                      <a:pt x="676" y="1335"/>
                    </a:cubicBezTo>
                    <a:close/>
                    <a:moveTo>
                      <a:pt x="670" y="1204"/>
                    </a:moveTo>
                    <a:lnTo>
                      <a:pt x="670" y="1204"/>
                    </a:lnTo>
                    <a:cubicBezTo>
                      <a:pt x="654" y="1183"/>
                      <a:pt x="637" y="1163"/>
                      <a:pt x="622" y="1142"/>
                    </a:cubicBezTo>
                    <a:cubicBezTo>
                      <a:pt x="637" y="1122"/>
                      <a:pt x="653" y="1101"/>
                      <a:pt x="670" y="1080"/>
                    </a:cubicBezTo>
                    <a:cubicBezTo>
                      <a:pt x="670" y="1101"/>
                      <a:pt x="669" y="1122"/>
                      <a:pt x="669" y="1143"/>
                    </a:cubicBezTo>
                    <a:cubicBezTo>
                      <a:pt x="669" y="1163"/>
                      <a:pt x="670" y="1184"/>
                      <a:pt x="670" y="1204"/>
                    </a:cubicBezTo>
                    <a:close/>
                    <a:moveTo>
                      <a:pt x="391" y="392"/>
                    </a:moveTo>
                    <a:lnTo>
                      <a:pt x="391" y="392"/>
                    </a:lnTo>
                    <a:cubicBezTo>
                      <a:pt x="421" y="361"/>
                      <a:pt x="468" y="345"/>
                      <a:pt x="528" y="345"/>
                    </a:cubicBezTo>
                    <a:cubicBezTo>
                      <a:pt x="599" y="345"/>
                      <a:pt x="685" y="367"/>
                      <a:pt x="778" y="407"/>
                    </a:cubicBezTo>
                    <a:cubicBezTo>
                      <a:pt x="747" y="495"/>
                      <a:pt x="722" y="596"/>
                      <a:pt x="704" y="705"/>
                    </a:cubicBezTo>
                    <a:cubicBezTo>
                      <a:pt x="595" y="723"/>
                      <a:pt x="494" y="748"/>
                      <a:pt x="406" y="779"/>
                    </a:cubicBezTo>
                    <a:cubicBezTo>
                      <a:pt x="330" y="599"/>
                      <a:pt x="324" y="458"/>
                      <a:pt x="391" y="392"/>
                    </a:cubicBezTo>
                    <a:close/>
                    <a:moveTo>
                      <a:pt x="850" y="440"/>
                    </a:moveTo>
                    <a:lnTo>
                      <a:pt x="850" y="440"/>
                    </a:lnTo>
                    <a:cubicBezTo>
                      <a:pt x="922" y="476"/>
                      <a:pt x="997" y="521"/>
                      <a:pt x="1074" y="574"/>
                    </a:cubicBezTo>
                    <a:cubicBezTo>
                      <a:pt x="1032" y="606"/>
                      <a:pt x="990" y="641"/>
                      <a:pt x="949" y="677"/>
                    </a:cubicBezTo>
                    <a:cubicBezTo>
                      <a:pt x="893" y="681"/>
                      <a:pt x="839" y="686"/>
                      <a:pt x="787" y="693"/>
                    </a:cubicBezTo>
                    <a:cubicBezTo>
                      <a:pt x="804" y="599"/>
                      <a:pt x="825" y="514"/>
                      <a:pt x="850" y="440"/>
                    </a:cubicBezTo>
                    <a:close/>
                    <a:moveTo>
                      <a:pt x="1142" y="80"/>
                    </a:moveTo>
                    <a:lnTo>
                      <a:pt x="1142" y="80"/>
                    </a:lnTo>
                    <a:cubicBezTo>
                      <a:pt x="1235" y="80"/>
                      <a:pt x="1331" y="184"/>
                      <a:pt x="1405" y="364"/>
                    </a:cubicBezTo>
                    <a:cubicBezTo>
                      <a:pt x="1320" y="406"/>
                      <a:pt x="1231" y="460"/>
                      <a:pt x="1142" y="524"/>
                    </a:cubicBezTo>
                    <a:cubicBezTo>
                      <a:pt x="1052" y="460"/>
                      <a:pt x="963" y="406"/>
                      <a:pt x="878" y="364"/>
                    </a:cubicBezTo>
                    <a:cubicBezTo>
                      <a:pt x="952" y="184"/>
                      <a:pt x="1049" y="80"/>
                      <a:pt x="1142" y="80"/>
                    </a:cubicBezTo>
                    <a:close/>
                    <a:moveTo>
                      <a:pt x="1496" y="693"/>
                    </a:moveTo>
                    <a:lnTo>
                      <a:pt x="1496" y="693"/>
                    </a:lnTo>
                    <a:cubicBezTo>
                      <a:pt x="1444" y="686"/>
                      <a:pt x="1390" y="681"/>
                      <a:pt x="1335" y="677"/>
                    </a:cubicBezTo>
                    <a:cubicBezTo>
                      <a:pt x="1293" y="641"/>
                      <a:pt x="1251" y="606"/>
                      <a:pt x="1210" y="574"/>
                    </a:cubicBezTo>
                    <a:cubicBezTo>
                      <a:pt x="1286" y="521"/>
                      <a:pt x="1361" y="476"/>
                      <a:pt x="1433" y="440"/>
                    </a:cubicBezTo>
                    <a:cubicBezTo>
                      <a:pt x="1458" y="514"/>
                      <a:pt x="1480" y="599"/>
                      <a:pt x="1496" y="693"/>
                    </a:cubicBezTo>
                    <a:close/>
                    <a:moveTo>
                      <a:pt x="1431" y="765"/>
                    </a:moveTo>
                    <a:lnTo>
                      <a:pt x="1431" y="765"/>
                    </a:lnTo>
                    <a:cubicBezTo>
                      <a:pt x="1458" y="768"/>
                      <a:pt x="1484" y="771"/>
                      <a:pt x="1509" y="775"/>
                    </a:cubicBezTo>
                    <a:cubicBezTo>
                      <a:pt x="1513" y="800"/>
                      <a:pt x="1516" y="826"/>
                      <a:pt x="1519" y="853"/>
                    </a:cubicBezTo>
                    <a:cubicBezTo>
                      <a:pt x="1505" y="838"/>
                      <a:pt x="1490" y="823"/>
                      <a:pt x="1476" y="809"/>
                    </a:cubicBezTo>
                    <a:cubicBezTo>
                      <a:pt x="1461" y="794"/>
                      <a:pt x="1446" y="779"/>
                      <a:pt x="1431" y="765"/>
                    </a:cubicBezTo>
                    <a:close/>
                    <a:moveTo>
                      <a:pt x="1081" y="671"/>
                    </a:moveTo>
                    <a:lnTo>
                      <a:pt x="1081" y="671"/>
                    </a:lnTo>
                    <a:cubicBezTo>
                      <a:pt x="1101" y="655"/>
                      <a:pt x="1121" y="639"/>
                      <a:pt x="1142" y="623"/>
                    </a:cubicBezTo>
                    <a:cubicBezTo>
                      <a:pt x="1162" y="639"/>
                      <a:pt x="1182" y="655"/>
                      <a:pt x="1203" y="671"/>
                    </a:cubicBezTo>
                    <a:cubicBezTo>
                      <a:pt x="1182" y="670"/>
                      <a:pt x="1162" y="670"/>
                      <a:pt x="1142" y="670"/>
                    </a:cubicBezTo>
                    <a:cubicBezTo>
                      <a:pt x="1121" y="670"/>
                      <a:pt x="1101" y="670"/>
                      <a:pt x="1081" y="671"/>
                    </a:cubicBezTo>
                    <a:close/>
                    <a:moveTo>
                      <a:pt x="764" y="853"/>
                    </a:moveTo>
                    <a:lnTo>
                      <a:pt x="764" y="853"/>
                    </a:lnTo>
                    <a:cubicBezTo>
                      <a:pt x="767" y="826"/>
                      <a:pt x="770" y="800"/>
                      <a:pt x="774" y="775"/>
                    </a:cubicBezTo>
                    <a:cubicBezTo>
                      <a:pt x="799" y="771"/>
                      <a:pt x="826" y="768"/>
                      <a:pt x="852" y="765"/>
                    </a:cubicBezTo>
                    <a:cubicBezTo>
                      <a:pt x="837" y="779"/>
                      <a:pt x="822" y="794"/>
                      <a:pt x="808" y="809"/>
                    </a:cubicBezTo>
                    <a:cubicBezTo>
                      <a:pt x="793" y="823"/>
                      <a:pt x="779" y="838"/>
                      <a:pt x="764" y="853"/>
                    </a:cubicBezTo>
                    <a:close/>
                    <a:moveTo>
                      <a:pt x="852" y="1520"/>
                    </a:moveTo>
                    <a:lnTo>
                      <a:pt x="852" y="1520"/>
                    </a:lnTo>
                    <a:cubicBezTo>
                      <a:pt x="826" y="1517"/>
                      <a:pt x="799" y="1514"/>
                      <a:pt x="774" y="1510"/>
                    </a:cubicBezTo>
                    <a:cubicBezTo>
                      <a:pt x="770" y="1485"/>
                      <a:pt x="767" y="1459"/>
                      <a:pt x="764" y="1432"/>
                    </a:cubicBezTo>
                    <a:cubicBezTo>
                      <a:pt x="779" y="1447"/>
                      <a:pt x="793" y="1462"/>
                      <a:pt x="808" y="1476"/>
                    </a:cubicBezTo>
                    <a:cubicBezTo>
                      <a:pt x="822" y="1491"/>
                      <a:pt x="837" y="1506"/>
                      <a:pt x="852" y="1520"/>
                    </a:cubicBezTo>
                    <a:close/>
                    <a:moveTo>
                      <a:pt x="1203" y="1614"/>
                    </a:moveTo>
                    <a:lnTo>
                      <a:pt x="1203" y="1614"/>
                    </a:lnTo>
                    <a:cubicBezTo>
                      <a:pt x="1182" y="1630"/>
                      <a:pt x="1162" y="1646"/>
                      <a:pt x="1142" y="1662"/>
                    </a:cubicBezTo>
                    <a:cubicBezTo>
                      <a:pt x="1121" y="1646"/>
                      <a:pt x="1101" y="1630"/>
                      <a:pt x="1081" y="1614"/>
                    </a:cubicBezTo>
                    <a:cubicBezTo>
                      <a:pt x="1101" y="1615"/>
                      <a:pt x="1121" y="1615"/>
                      <a:pt x="1142" y="1615"/>
                    </a:cubicBezTo>
                    <a:cubicBezTo>
                      <a:pt x="1162" y="1615"/>
                      <a:pt x="1182" y="1615"/>
                      <a:pt x="1203" y="1614"/>
                    </a:cubicBezTo>
                    <a:close/>
                    <a:moveTo>
                      <a:pt x="1519" y="1432"/>
                    </a:moveTo>
                    <a:lnTo>
                      <a:pt x="1519" y="1432"/>
                    </a:lnTo>
                    <a:cubicBezTo>
                      <a:pt x="1516" y="1459"/>
                      <a:pt x="1513" y="1485"/>
                      <a:pt x="1509" y="1510"/>
                    </a:cubicBezTo>
                    <a:cubicBezTo>
                      <a:pt x="1484" y="1514"/>
                      <a:pt x="1458" y="1517"/>
                      <a:pt x="1431" y="1520"/>
                    </a:cubicBezTo>
                    <a:cubicBezTo>
                      <a:pt x="1446" y="1506"/>
                      <a:pt x="1461" y="1491"/>
                      <a:pt x="1476" y="1476"/>
                    </a:cubicBezTo>
                    <a:cubicBezTo>
                      <a:pt x="1490" y="1462"/>
                      <a:pt x="1505" y="1447"/>
                      <a:pt x="1519" y="1432"/>
                    </a:cubicBezTo>
                    <a:close/>
                    <a:moveTo>
                      <a:pt x="1419" y="1420"/>
                    </a:moveTo>
                    <a:lnTo>
                      <a:pt x="1419" y="1420"/>
                    </a:lnTo>
                    <a:cubicBezTo>
                      <a:pt x="1381" y="1458"/>
                      <a:pt x="1342" y="1495"/>
                      <a:pt x="1302" y="1530"/>
                    </a:cubicBezTo>
                    <a:cubicBezTo>
                      <a:pt x="1250" y="1533"/>
                      <a:pt x="1197" y="1535"/>
                      <a:pt x="1142" y="1535"/>
                    </a:cubicBezTo>
                    <a:cubicBezTo>
                      <a:pt x="1087" y="1535"/>
                      <a:pt x="1033" y="1533"/>
                      <a:pt x="981" y="1530"/>
                    </a:cubicBezTo>
                    <a:cubicBezTo>
                      <a:pt x="942" y="1495"/>
                      <a:pt x="903" y="1458"/>
                      <a:pt x="864" y="1420"/>
                    </a:cubicBezTo>
                    <a:cubicBezTo>
                      <a:pt x="826" y="1381"/>
                      <a:pt x="789" y="1342"/>
                      <a:pt x="754" y="1303"/>
                    </a:cubicBezTo>
                    <a:cubicBezTo>
                      <a:pt x="751" y="1251"/>
                      <a:pt x="749" y="1198"/>
                      <a:pt x="749" y="1143"/>
                    </a:cubicBezTo>
                    <a:cubicBezTo>
                      <a:pt x="749" y="1087"/>
                      <a:pt x="751" y="1034"/>
                      <a:pt x="754" y="982"/>
                    </a:cubicBezTo>
                    <a:cubicBezTo>
                      <a:pt x="789" y="943"/>
                      <a:pt x="825" y="904"/>
                      <a:pt x="864" y="865"/>
                    </a:cubicBezTo>
                    <a:cubicBezTo>
                      <a:pt x="903" y="827"/>
                      <a:pt x="942" y="790"/>
                      <a:pt x="981" y="755"/>
                    </a:cubicBezTo>
                    <a:cubicBezTo>
                      <a:pt x="1033" y="752"/>
                      <a:pt x="1087" y="750"/>
                      <a:pt x="1142" y="750"/>
                    </a:cubicBezTo>
                    <a:cubicBezTo>
                      <a:pt x="1197" y="750"/>
                      <a:pt x="1250" y="752"/>
                      <a:pt x="1302" y="755"/>
                    </a:cubicBezTo>
                    <a:cubicBezTo>
                      <a:pt x="1342" y="790"/>
                      <a:pt x="1381" y="827"/>
                      <a:pt x="1419" y="865"/>
                    </a:cubicBezTo>
                    <a:cubicBezTo>
                      <a:pt x="1458" y="904"/>
                      <a:pt x="1495" y="943"/>
                      <a:pt x="1529" y="982"/>
                    </a:cubicBezTo>
                    <a:cubicBezTo>
                      <a:pt x="1532" y="1034"/>
                      <a:pt x="1534" y="1087"/>
                      <a:pt x="1534" y="1143"/>
                    </a:cubicBezTo>
                    <a:cubicBezTo>
                      <a:pt x="1534" y="1198"/>
                      <a:pt x="1532" y="1251"/>
                      <a:pt x="1529" y="1303"/>
                    </a:cubicBezTo>
                    <a:cubicBezTo>
                      <a:pt x="1494" y="1342"/>
                      <a:pt x="1457" y="1381"/>
                      <a:pt x="1419" y="1420"/>
                    </a:cubicBezTo>
                    <a:close/>
                    <a:moveTo>
                      <a:pt x="1710" y="1075"/>
                    </a:moveTo>
                    <a:lnTo>
                      <a:pt x="1710" y="1075"/>
                    </a:lnTo>
                    <a:cubicBezTo>
                      <a:pt x="1678" y="1033"/>
                      <a:pt x="1644" y="991"/>
                      <a:pt x="1607" y="950"/>
                    </a:cubicBezTo>
                    <a:cubicBezTo>
                      <a:pt x="1604" y="894"/>
                      <a:pt x="1598" y="840"/>
                      <a:pt x="1591" y="788"/>
                    </a:cubicBezTo>
                    <a:cubicBezTo>
                      <a:pt x="1685" y="804"/>
                      <a:pt x="1770" y="826"/>
                      <a:pt x="1844" y="851"/>
                    </a:cubicBezTo>
                    <a:cubicBezTo>
                      <a:pt x="1808" y="924"/>
                      <a:pt x="1763" y="999"/>
                      <a:pt x="1710" y="1075"/>
                    </a:cubicBezTo>
                    <a:close/>
                    <a:moveTo>
                      <a:pt x="1711" y="1210"/>
                    </a:moveTo>
                    <a:lnTo>
                      <a:pt x="1711" y="1210"/>
                    </a:lnTo>
                    <a:cubicBezTo>
                      <a:pt x="1765" y="1288"/>
                      <a:pt x="1810" y="1363"/>
                      <a:pt x="1845" y="1434"/>
                    </a:cubicBezTo>
                    <a:cubicBezTo>
                      <a:pt x="1770" y="1459"/>
                      <a:pt x="1685" y="1481"/>
                      <a:pt x="1591" y="1497"/>
                    </a:cubicBezTo>
                    <a:cubicBezTo>
                      <a:pt x="1598" y="1445"/>
                      <a:pt x="1604" y="1391"/>
                      <a:pt x="1607" y="1335"/>
                    </a:cubicBezTo>
                    <a:cubicBezTo>
                      <a:pt x="1644" y="1294"/>
                      <a:pt x="1678" y="1252"/>
                      <a:pt x="1711" y="1210"/>
                    </a:cubicBezTo>
                    <a:close/>
                    <a:moveTo>
                      <a:pt x="1613" y="1080"/>
                    </a:moveTo>
                    <a:lnTo>
                      <a:pt x="1613" y="1080"/>
                    </a:lnTo>
                    <a:cubicBezTo>
                      <a:pt x="1630" y="1101"/>
                      <a:pt x="1646" y="1122"/>
                      <a:pt x="1661" y="1142"/>
                    </a:cubicBezTo>
                    <a:cubicBezTo>
                      <a:pt x="1646" y="1163"/>
                      <a:pt x="1630" y="1183"/>
                      <a:pt x="1613" y="1204"/>
                    </a:cubicBezTo>
                    <a:cubicBezTo>
                      <a:pt x="1614" y="1184"/>
                      <a:pt x="1614" y="1163"/>
                      <a:pt x="1614" y="1143"/>
                    </a:cubicBezTo>
                    <a:cubicBezTo>
                      <a:pt x="1614" y="1122"/>
                      <a:pt x="1614" y="1101"/>
                      <a:pt x="1613" y="1080"/>
                    </a:cubicBezTo>
                    <a:close/>
                    <a:moveTo>
                      <a:pt x="1756" y="345"/>
                    </a:moveTo>
                    <a:lnTo>
                      <a:pt x="1756" y="345"/>
                    </a:lnTo>
                    <a:cubicBezTo>
                      <a:pt x="1816" y="345"/>
                      <a:pt x="1862" y="361"/>
                      <a:pt x="1893" y="392"/>
                    </a:cubicBezTo>
                    <a:cubicBezTo>
                      <a:pt x="1959" y="458"/>
                      <a:pt x="1953" y="599"/>
                      <a:pt x="1878" y="779"/>
                    </a:cubicBezTo>
                    <a:cubicBezTo>
                      <a:pt x="1789" y="748"/>
                      <a:pt x="1689" y="723"/>
                      <a:pt x="1579" y="705"/>
                    </a:cubicBezTo>
                    <a:cubicBezTo>
                      <a:pt x="1561" y="596"/>
                      <a:pt x="1536" y="495"/>
                      <a:pt x="1505" y="407"/>
                    </a:cubicBezTo>
                    <a:cubicBezTo>
                      <a:pt x="1599" y="367"/>
                      <a:pt x="1684" y="345"/>
                      <a:pt x="1756" y="345"/>
                    </a:cubicBezTo>
                    <a:close/>
                    <a:moveTo>
                      <a:pt x="1952" y="807"/>
                    </a:moveTo>
                    <a:lnTo>
                      <a:pt x="1952" y="807"/>
                    </a:lnTo>
                    <a:cubicBezTo>
                      <a:pt x="2042" y="594"/>
                      <a:pt x="2041" y="427"/>
                      <a:pt x="1949" y="335"/>
                    </a:cubicBezTo>
                    <a:cubicBezTo>
                      <a:pt x="1903" y="289"/>
                      <a:pt x="1838" y="265"/>
                      <a:pt x="1756" y="265"/>
                    </a:cubicBezTo>
                    <a:cubicBezTo>
                      <a:pt x="1675" y="265"/>
                      <a:pt x="1580" y="289"/>
                      <a:pt x="1477" y="332"/>
                    </a:cubicBezTo>
                    <a:cubicBezTo>
                      <a:pt x="1392" y="126"/>
                      <a:pt x="1274" y="0"/>
                      <a:pt x="1142" y="0"/>
                    </a:cubicBezTo>
                    <a:cubicBezTo>
                      <a:pt x="1009" y="0"/>
                      <a:pt x="891" y="126"/>
                      <a:pt x="806" y="332"/>
                    </a:cubicBezTo>
                    <a:cubicBezTo>
                      <a:pt x="704" y="289"/>
                      <a:pt x="609" y="265"/>
                      <a:pt x="528" y="265"/>
                    </a:cubicBezTo>
                    <a:cubicBezTo>
                      <a:pt x="446" y="265"/>
                      <a:pt x="380" y="289"/>
                      <a:pt x="334" y="335"/>
                    </a:cubicBezTo>
                    <a:cubicBezTo>
                      <a:pt x="242" y="427"/>
                      <a:pt x="242" y="594"/>
                      <a:pt x="331" y="807"/>
                    </a:cubicBezTo>
                    <a:cubicBezTo>
                      <a:pt x="125" y="892"/>
                      <a:pt x="0" y="1010"/>
                      <a:pt x="0" y="1143"/>
                    </a:cubicBezTo>
                    <a:cubicBezTo>
                      <a:pt x="0" y="1275"/>
                      <a:pt x="125" y="1393"/>
                      <a:pt x="331" y="1478"/>
                    </a:cubicBezTo>
                    <a:cubicBezTo>
                      <a:pt x="246" y="1684"/>
                      <a:pt x="240" y="1856"/>
                      <a:pt x="334" y="1950"/>
                    </a:cubicBezTo>
                    <a:cubicBezTo>
                      <a:pt x="380" y="1996"/>
                      <a:pt x="446" y="2020"/>
                      <a:pt x="528" y="2020"/>
                    </a:cubicBezTo>
                    <a:cubicBezTo>
                      <a:pt x="609" y="2020"/>
                      <a:pt x="704" y="1996"/>
                      <a:pt x="806" y="1953"/>
                    </a:cubicBezTo>
                    <a:cubicBezTo>
                      <a:pt x="891" y="2159"/>
                      <a:pt x="1009" y="2284"/>
                      <a:pt x="1142" y="2284"/>
                    </a:cubicBezTo>
                    <a:cubicBezTo>
                      <a:pt x="1274" y="2284"/>
                      <a:pt x="1392" y="2159"/>
                      <a:pt x="1477" y="1953"/>
                    </a:cubicBezTo>
                    <a:cubicBezTo>
                      <a:pt x="1580" y="1996"/>
                      <a:pt x="1675" y="2020"/>
                      <a:pt x="1756" y="2020"/>
                    </a:cubicBezTo>
                    <a:cubicBezTo>
                      <a:pt x="1838" y="2020"/>
                      <a:pt x="1903" y="1996"/>
                      <a:pt x="1949" y="1950"/>
                    </a:cubicBezTo>
                    <a:cubicBezTo>
                      <a:pt x="2043" y="1856"/>
                      <a:pt x="2038" y="1684"/>
                      <a:pt x="1952" y="1478"/>
                    </a:cubicBezTo>
                    <a:cubicBezTo>
                      <a:pt x="2158" y="1393"/>
                      <a:pt x="2284" y="1275"/>
                      <a:pt x="2284" y="1143"/>
                    </a:cubicBezTo>
                    <a:cubicBezTo>
                      <a:pt x="2284" y="1010"/>
                      <a:pt x="2158" y="892"/>
                      <a:pt x="1952" y="80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4" name="Freeform 20"/>
              <p:cNvSpPr/>
              <p:nvPr/>
            </p:nvSpPr>
            <p:spPr bwMode="auto">
              <a:xfrm>
                <a:off x="7021513" y="5929313"/>
                <a:ext cx="177800" cy="177800"/>
              </a:xfrm>
              <a:custGeom>
                <a:avLst/>
                <a:gdLst>
                  <a:gd name="T0" fmla="*/ 120 w 240"/>
                  <a:gd name="T1" fmla="*/ 0 h 240"/>
                  <a:gd name="T2" fmla="*/ 120 w 240"/>
                  <a:gd name="T3" fmla="*/ 0 h 240"/>
                  <a:gd name="T4" fmla="*/ 0 w 240"/>
                  <a:gd name="T5" fmla="*/ 120 h 240"/>
                  <a:gd name="T6" fmla="*/ 120 w 240"/>
                  <a:gd name="T7" fmla="*/ 240 h 240"/>
                  <a:gd name="T8" fmla="*/ 240 w 240"/>
                  <a:gd name="T9" fmla="*/ 120 h 240"/>
                  <a:gd name="T10" fmla="*/ 120 w 240"/>
                  <a:gd name="T11" fmla="*/ 0 h 240"/>
                </a:gdLst>
                <a:ahLst/>
                <a:cxnLst>
                  <a:cxn ang="0">
                    <a:pos x="T0" y="T1"/>
                  </a:cxn>
                  <a:cxn ang="0">
                    <a:pos x="T2" y="T3"/>
                  </a:cxn>
                  <a:cxn ang="0">
                    <a:pos x="T4" y="T5"/>
                  </a:cxn>
                  <a:cxn ang="0">
                    <a:pos x="T6" y="T7"/>
                  </a:cxn>
                  <a:cxn ang="0">
                    <a:pos x="T8" y="T9"/>
                  </a:cxn>
                  <a:cxn ang="0">
                    <a:pos x="T10" y="T11"/>
                  </a:cxn>
                </a:cxnLst>
                <a:rect l="0" t="0" r="r" b="b"/>
                <a:pathLst>
                  <a:path w="240" h="240">
                    <a:moveTo>
                      <a:pt x="120" y="0"/>
                    </a:moveTo>
                    <a:lnTo>
                      <a:pt x="120" y="0"/>
                    </a:lnTo>
                    <a:cubicBezTo>
                      <a:pt x="53" y="0"/>
                      <a:pt x="0" y="53"/>
                      <a:pt x="0" y="120"/>
                    </a:cubicBezTo>
                    <a:cubicBezTo>
                      <a:pt x="0" y="186"/>
                      <a:pt x="53" y="240"/>
                      <a:pt x="120" y="240"/>
                    </a:cubicBezTo>
                    <a:cubicBezTo>
                      <a:pt x="186" y="240"/>
                      <a:pt x="240" y="186"/>
                      <a:pt x="240" y="120"/>
                    </a:cubicBezTo>
                    <a:cubicBezTo>
                      <a:pt x="240" y="53"/>
                      <a:pt x="186" y="0"/>
                      <a:pt x="120"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5" name="Freeform 19"/>
            <p:cNvSpPr>
              <a:spLocks noEditPoints="1"/>
            </p:cNvSpPr>
            <p:nvPr userDrawn="1"/>
          </p:nvSpPr>
          <p:spPr bwMode="auto">
            <a:xfrm rot="21418795">
              <a:off x="11264443" y="4898673"/>
              <a:ext cx="1209819" cy="253100"/>
            </a:xfrm>
            <a:custGeom>
              <a:avLst/>
              <a:gdLst>
                <a:gd name="T0" fmla="*/ 2347 w 2387"/>
                <a:gd name="T1" fmla="*/ 458 h 498"/>
                <a:gd name="T2" fmla="*/ 40 w 2387"/>
                <a:gd name="T3" fmla="*/ 40 h 498"/>
                <a:gd name="T4" fmla="*/ 177 w 2387"/>
                <a:gd name="T5" fmla="*/ 298 h 498"/>
                <a:gd name="T6" fmla="*/ 217 w 2387"/>
                <a:gd name="T7" fmla="*/ 40 h 498"/>
                <a:gd name="T8" fmla="*/ 277 w 2387"/>
                <a:gd name="T9" fmla="*/ 159 h 498"/>
                <a:gd name="T10" fmla="*/ 317 w 2387"/>
                <a:gd name="T11" fmla="*/ 40 h 498"/>
                <a:gd name="T12" fmla="*/ 377 w 2387"/>
                <a:gd name="T13" fmla="*/ 159 h 498"/>
                <a:gd name="T14" fmla="*/ 417 w 2387"/>
                <a:gd name="T15" fmla="*/ 40 h 498"/>
                <a:gd name="T16" fmla="*/ 477 w 2387"/>
                <a:gd name="T17" fmla="*/ 159 h 498"/>
                <a:gd name="T18" fmla="*/ 517 w 2387"/>
                <a:gd name="T19" fmla="*/ 40 h 498"/>
                <a:gd name="T20" fmla="*/ 577 w 2387"/>
                <a:gd name="T21" fmla="*/ 159 h 498"/>
                <a:gd name="T22" fmla="*/ 617 w 2387"/>
                <a:gd name="T23" fmla="*/ 40 h 498"/>
                <a:gd name="T24" fmla="*/ 674 w 2387"/>
                <a:gd name="T25" fmla="*/ 298 h 498"/>
                <a:gd name="T26" fmla="*/ 714 w 2387"/>
                <a:gd name="T27" fmla="*/ 40 h 498"/>
                <a:gd name="T28" fmla="*/ 774 w 2387"/>
                <a:gd name="T29" fmla="*/ 159 h 498"/>
                <a:gd name="T30" fmla="*/ 814 w 2387"/>
                <a:gd name="T31" fmla="*/ 40 h 498"/>
                <a:gd name="T32" fmla="*/ 874 w 2387"/>
                <a:gd name="T33" fmla="*/ 159 h 498"/>
                <a:gd name="T34" fmla="*/ 914 w 2387"/>
                <a:gd name="T35" fmla="*/ 40 h 498"/>
                <a:gd name="T36" fmla="*/ 974 w 2387"/>
                <a:gd name="T37" fmla="*/ 159 h 498"/>
                <a:gd name="T38" fmla="*/ 1014 w 2387"/>
                <a:gd name="T39" fmla="*/ 40 h 498"/>
                <a:gd name="T40" fmla="*/ 1074 w 2387"/>
                <a:gd name="T41" fmla="*/ 159 h 498"/>
                <a:gd name="T42" fmla="*/ 1114 w 2387"/>
                <a:gd name="T43" fmla="*/ 40 h 498"/>
                <a:gd name="T44" fmla="*/ 1187 w 2387"/>
                <a:gd name="T45" fmla="*/ 298 h 498"/>
                <a:gd name="T46" fmla="*/ 1227 w 2387"/>
                <a:gd name="T47" fmla="*/ 40 h 498"/>
                <a:gd name="T48" fmla="*/ 1287 w 2387"/>
                <a:gd name="T49" fmla="*/ 159 h 498"/>
                <a:gd name="T50" fmla="*/ 1327 w 2387"/>
                <a:gd name="T51" fmla="*/ 40 h 498"/>
                <a:gd name="T52" fmla="*/ 1387 w 2387"/>
                <a:gd name="T53" fmla="*/ 159 h 498"/>
                <a:gd name="T54" fmla="*/ 1427 w 2387"/>
                <a:gd name="T55" fmla="*/ 40 h 498"/>
                <a:gd name="T56" fmla="*/ 1487 w 2387"/>
                <a:gd name="T57" fmla="*/ 159 h 498"/>
                <a:gd name="T58" fmla="*/ 1527 w 2387"/>
                <a:gd name="T59" fmla="*/ 40 h 498"/>
                <a:gd name="T60" fmla="*/ 1587 w 2387"/>
                <a:gd name="T61" fmla="*/ 159 h 498"/>
                <a:gd name="T62" fmla="*/ 1627 w 2387"/>
                <a:gd name="T63" fmla="*/ 40 h 498"/>
                <a:gd name="T64" fmla="*/ 1684 w 2387"/>
                <a:gd name="T65" fmla="*/ 298 h 498"/>
                <a:gd name="T66" fmla="*/ 1724 w 2387"/>
                <a:gd name="T67" fmla="*/ 40 h 498"/>
                <a:gd name="T68" fmla="*/ 1784 w 2387"/>
                <a:gd name="T69" fmla="*/ 159 h 498"/>
                <a:gd name="T70" fmla="*/ 1824 w 2387"/>
                <a:gd name="T71" fmla="*/ 40 h 498"/>
                <a:gd name="T72" fmla="*/ 1884 w 2387"/>
                <a:gd name="T73" fmla="*/ 159 h 498"/>
                <a:gd name="T74" fmla="*/ 1924 w 2387"/>
                <a:gd name="T75" fmla="*/ 40 h 498"/>
                <a:gd name="T76" fmla="*/ 1984 w 2387"/>
                <a:gd name="T77" fmla="*/ 159 h 498"/>
                <a:gd name="T78" fmla="*/ 2024 w 2387"/>
                <a:gd name="T79" fmla="*/ 40 h 498"/>
                <a:gd name="T80" fmla="*/ 2084 w 2387"/>
                <a:gd name="T81" fmla="*/ 159 h 498"/>
                <a:gd name="T82" fmla="*/ 2124 w 2387"/>
                <a:gd name="T83" fmla="*/ 40 h 498"/>
                <a:gd name="T84" fmla="*/ 2170 w 2387"/>
                <a:gd name="T85" fmla="*/ 298 h 498"/>
                <a:gd name="T86" fmla="*/ 2210 w 2387"/>
                <a:gd name="T87" fmla="*/ 40 h 498"/>
                <a:gd name="T88" fmla="*/ 2347 w 2387"/>
                <a:gd name="T89" fmla="*/ 458 h 498"/>
                <a:gd name="T90" fmla="*/ 0 w 2387"/>
                <a:gd name="T91" fmla="*/ 498 h 498"/>
                <a:gd name="T92" fmla="*/ 2387 w 2387"/>
                <a:gd name="T93" fmla="*/ 0 h 498"/>
                <a:gd name="T94" fmla="*/ 0 w 2387"/>
                <a:gd name="T95"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7" h="498">
                  <a:moveTo>
                    <a:pt x="2347" y="458"/>
                  </a:moveTo>
                  <a:lnTo>
                    <a:pt x="2347" y="458"/>
                  </a:lnTo>
                  <a:lnTo>
                    <a:pt x="40" y="458"/>
                  </a:lnTo>
                  <a:lnTo>
                    <a:pt x="40" y="40"/>
                  </a:lnTo>
                  <a:lnTo>
                    <a:pt x="177" y="40"/>
                  </a:lnTo>
                  <a:lnTo>
                    <a:pt x="177" y="298"/>
                  </a:lnTo>
                  <a:lnTo>
                    <a:pt x="217" y="298"/>
                  </a:lnTo>
                  <a:lnTo>
                    <a:pt x="217" y="40"/>
                  </a:lnTo>
                  <a:lnTo>
                    <a:pt x="277" y="40"/>
                  </a:lnTo>
                  <a:lnTo>
                    <a:pt x="277" y="159"/>
                  </a:lnTo>
                  <a:lnTo>
                    <a:pt x="317" y="159"/>
                  </a:lnTo>
                  <a:lnTo>
                    <a:pt x="317" y="40"/>
                  </a:lnTo>
                  <a:lnTo>
                    <a:pt x="377" y="40"/>
                  </a:lnTo>
                  <a:lnTo>
                    <a:pt x="377" y="159"/>
                  </a:lnTo>
                  <a:lnTo>
                    <a:pt x="417" y="159"/>
                  </a:lnTo>
                  <a:lnTo>
                    <a:pt x="417" y="40"/>
                  </a:lnTo>
                  <a:lnTo>
                    <a:pt x="477" y="40"/>
                  </a:lnTo>
                  <a:lnTo>
                    <a:pt x="477" y="159"/>
                  </a:lnTo>
                  <a:lnTo>
                    <a:pt x="517" y="159"/>
                  </a:lnTo>
                  <a:lnTo>
                    <a:pt x="517" y="40"/>
                  </a:lnTo>
                  <a:lnTo>
                    <a:pt x="577" y="40"/>
                  </a:lnTo>
                  <a:lnTo>
                    <a:pt x="577" y="159"/>
                  </a:lnTo>
                  <a:lnTo>
                    <a:pt x="617" y="159"/>
                  </a:lnTo>
                  <a:lnTo>
                    <a:pt x="617" y="40"/>
                  </a:lnTo>
                  <a:lnTo>
                    <a:pt x="674" y="40"/>
                  </a:lnTo>
                  <a:lnTo>
                    <a:pt x="674" y="298"/>
                  </a:lnTo>
                  <a:lnTo>
                    <a:pt x="714" y="298"/>
                  </a:lnTo>
                  <a:lnTo>
                    <a:pt x="714" y="40"/>
                  </a:lnTo>
                  <a:lnTo>
                    <a:pt x="774" y="40"/>
                  </a:lnTo>
                  <a:lnTo>
                    <a:pt x="774" y="159"/>
                  </a:lnTo>
                  <a:lnTo>
                    <a:pt x="814" y="159"/>
                  </a:lnTo>
                  <a:lnTo>
                    <a:pt x="814" y="40"/>
                  </a:lnTo>
                  <a:lnTo>
                    <a:pt x="874" y="40"/>
                  </a:lnTo>
                  <a:lnTo>
                    <a:pt x="874" y="159"/>
                  </a:lnTo>
                  <a:lnTo>
                    <a:pt x="914" y="159"/>
                  </a:lnTo>
                  <a:lnTo>
                    <a:pt x="914" y="40"/>
                  </a:lnTo>
                  <a:lnTo>
                    <a:pt x="974" y="40"/>
                  </a:lnTo>
                  <a:lnTo>
                    <a:pt x="974" y="159"/>
                  </a:lnTo>
                  <a:lnTo>
                    <a:pt x="1014" y="159"/>
                  </a:lnTo>
                  <a:lnTo>
                    <a:pt x="1014" y="40"/>
                  </a:lnTo>
                  <a:lnTo>
                    <a:pt x="1074" y="40"/>
                  </a:lnTo>
                  <a:lnTo>
                    <a:pt x="1074" y="159"/>
                  </a:lnTo>
                  <a:lnTo>
                    <a:pt x="1114" y="159"/>
                  </a:lnTo>
                  <a:lnTo>
                    <a:pt x="1114" y="40"/>
                  </a:lnTo>
                  <a:lnTo>
                    <a:pt x="1187" y="40"/>
                  </a:lnTo>
                  <a:lnTo>
                    <a:pt x="1187" y="298"/>
                  </a:lnTo>
                  <a:lnTo>
                    <a:pt x="1227" y="298"/>
                  </a:lnTo>
                  <a:lnTo>
                    <a:pt x="1227" y="40"/>
                  </a:lnTo>
                  <a:lnTo>
                    <a:pt x="1287" y="40"/>
                  </a:lnTo>
                  <a:lnTo>
                    <a:pt x="1287" y="159"/>
                  </a:lnTo>
                  <a:lnTo>
                    <a:pt x="1327" y="159"/>
                  </a:lnTo>
                  <a:lnTo>
                    <a:pt x="1327" y="40"/>
                  </a:lnTo>
                  <a:lnTo>
                    <a:pt x="1387" y="40"/>
                  </a:lnTo>
                  <a:lnTo>
                    <a:pt x="1387" y="159"/>
                  </a:lnTo>
                  <a:lnTo>
                    <a:pt x="1427" y="159"/>
                  </a:lnTo>
                  <a:lnTo>
                    <a:pt x="1427" y="40"/>
                  </a:lnTo>
                  <a:lnTo>
                    <a:pt x="1487" y="40"/>
                  </a:lnTo>
                  <a:lnTo>
                    <a:pt x="1487" y="159"/>
                  </a:lnTo>
                  <a:lnTo>
                    <a:pt x="1527" y="159"/>
                  </a:lnTo>
                  <a:lnTo>
                    <a:pt x="1527" y="40"/>
                  </a:lnTo>
                  <a:lnTo>
                    <a:pt x="1587" y="40"/>
                  </a:lnTo>
                  <a:lnTo>
                    <a:pt x="1587" y="159"/>
                  </a:lnTo>
                  <a:lnTo>
                    <a:pt x="1627" y="159"/>
                  </a:lnTo>
                  <a:lnTo>
                    <a:pt x="1627" y="40"/>
                  </a:lnTo>
                  <a:lnTo>
                    <a:pt x="1684" y="40"/>
                  </a:lnTo>
                  <a:lnTo>
                    <a:pt x="1684" y="298"/>
                  </a:lnTo>
                  <a:lnTo>
                    <a:pt x="1724" y="298"/>
                  </a:lnTo>
                  <a:lnTo>
                    <a:pt x="1724" y="40"/>
                  </a:lnTo>
                  <a:lnTo>
                    <a:pt x="1784" y="40"/>
                  </a:lnTo>
                  <a:lnTo>
                    <a:pt x="1784" y="159"/>
                  </a:lnTo>
                  <a:lnTo>
                    <a:pt x="1824" y="159"/>
                  </a:lnTo>
                  <a:lnTo>
                    <a:pt x="1824" y="40"/>
                  </a:lnTo>
                  <a:lnTo>
                    <a:pt x="1884" y="40"/>
                  </a:lnTo>
                  <a:lnTo>
                    <a:pt x="1884" y="159"/>
                  </a:lnTo>
                  <a:lnTo>
                    <a:pt x="1924" y="159"/>
                  </a:lnTo>
                  <a:lnTo>
                    <a:pt x="1924" y="40"/>
                  </a:lnTo>
                  <a:lnTo>
                    <a:pt x="1984" y="40"/>
                  </a:lnTo>
                  <a:lnTo>
                    <a:pt x="1984" y="159"/>
                  </a:lnTo>
                  <a:lnTo>
                    <a:pt x="2024" y="159"/>
                  </a:lnTo>
                  <a:lnTo>
                    <a:pt x="2024" y="40"/>
                  </a:lnTo>
                  <a:lnTo>
                    <a:pt x="2084" y="40"/>
                  </a:lnTo>
                  <a:lnTo>
                    <a:pt x="2084" y="159"/>
                  </a:lnTo>
                  <a:lnTo>
                    <a:pt x="2124" y="159"/>
                  </a:lnTo>
                  <a:lnTo>
                    <a:pt x="2124" y="40"/>
                  </a:lnTo>
                  <a:lnTo>
                    <a:pt x="2170" y="40"/>
                  </a:lnTo>
                  <a:lnTo>
                    <a:pt x="2170" y="298"/>
                  </a:lnTo>
                  <a:lnTo>
                    <a:pt x="2210" y="298"/>
                  </a:lnTo>
                  <a:lnTo>
                    <a:pt x="2210" y="40"/>
                  </a:lnTo>
                  <a:lnTo>
                    <a:pt x="2347" y="40"/>
                  </a:lnTo>
                  <a:lnTo>
                    <a:pt x="2347" y="458"/>
                  </a:lnTo>
                  <a:close/>
                  <a:moveTo>
                    <a:pt x="0" y="498"/>
                  </a:moveTo>
                  <a:lnTo>
                    <a:pt x="0" y="498"/>
                  </a:lnTo>
                  <a:lnTo>
                    <a:pt x="2387" y="498"/>
                  </a:lnTo>
                  <a:lnTo>
                    <a:pt x="2387" y="0"/>
                  </a:lnTo>
                  <a:lnTo>
                    <a:pt x="0" y="0"/>
                  </a:lnTo>
                  <a:lnTo>
                    <a:pt x="0" y="498"/>
                  </a:ln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237" name="文本占位符 7"/>
          <p:cNvSpPr>
            <a:spLocks noGrp="1"/>
          </p:cNvSpPr>
          <p:nvPr>
            <p:ph type="body" sz="quarter" idx="10" hasCustomPrompt="1"/>
          </p:nvPr>
        </p:nvSpPr>
        <p:spPr>
          <a:xfrm>
            <a:off x="1281294"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charset="-122"/>
                <a:ea typeface="微软雅黑" panose="020B0503020204020204" charset="-122"/>
                <a:cs typeface="微软雅黑" panose="020B0503020204020204" charset="-122"/>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238" name="Freeform 7"/>
          <p:cNvSpPr>
            <a:spLocks noEditPoints="1"/>
          </p:cNvSpPr>
          <p:nvPr userDrawn="1"/>
        </p:nvSpPr>
        <p:spPr bwMode="auto">
          <a:xfrm>
            <a:off x="280410" y="331276"/>
            <a:ext cx="826852" cy="602955"/>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239" name="矩形 238"/>
          <p:cNvSpPr/>
          <p:nvPr userDrawn="1"/>
        </p:nvSpPr>
        <p:spPr>
          <a:xfrm>
            <a:off x="1058" y="3590559"/>
            <a:ext cx="12190942" cy="326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smtClean="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smtClean="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85361" y="1750701"/>
            <a:ext cx="2621280" cy="829945"/>
          </a:xfrm>
          <a:prstGeom prst="rect">
            <a:avLst/>
          </a:prstGeom>
          <a:noFill/>
        </p:spPr>
        <p:txBody>
          <a:bodyPr wrap="none" rtlCol="0">
            <a:spAutoFit/>
          </a:bodyPr>
          <a:lstStyle/>
          <a:p>
            <a:pPr algn="ctr"/>
            <a:r>
              <a:rPr kumimoji="1" lang="zh-CN" altLang="en-US" sz="4800" b="1" dirty="0" smtClean="0">
                <a:solidFill>
                  <a:schemeClr val="bg1"/>
                </a:solidFill>
                <a:latin typeface="微软雅黑" panose="020B0503020204020204" charset="-122"/>
                <a:ea typeface="微软雅黑" panose="020B0503020204020204" charset="-122"/>
                <a:cs typeface="微软雅黑" panose="020B0503020204020204" charset="-122"/>
              </a:rPr>
              <a:t>软件</a:t>
            </a:r>
            <a:r>
              <a:rPr kumimoji="1" lang="zh-CN" altLang="en-US" sz="4800" b="1" dirty="0" smtClean="0">
                <a:solidFill>
                  <a:schemeClr val="bg1"/>
                </a:solidFill>
                <a:latin typeface="微软雅黑" panose="020B0503020204020204" charset="-122"/>
                <a:ea typeface="微软雅黑" panose="020B0503020204020204" charset="-122"/>
                <a:cs typeface="微软雅黑" panose="020B0503020204020204" charset="-122"/>
              </a:rPr>
              <a:t>学院</a:t>
            </a:r>
            <a:endParaRPr kumimoji="1" lang="zh-CN" altLang="en-US" sz="4800" b="1" dirty="0" smtClean="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310896" y="2683298"/>
            <a:ext cx="3570208" cy="1107996"/>
          </a:xfrm>
          <a:prstGeom prst="rect">
            <a:avLst/>
          </a:prstGeom>
          <a:solidFill>
            <a:schemeClr val="bg1"/>
          </a:solidFill>
        </p:spPr>
        <p:txBody>
          <a:bodyPr wrap="none" rtlCol="0">
            <a:spAutoFit/>
          </a:bodyPr>
          <a:lstStyle/>
          <a:p>
            <a:pPr algn="ctr"/>
            <a:r>
              <a:rPr kumimoji="1" lang="zh-CN" altLang="en-US" sz="66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panose="020B0503020204020204" charset="-122"/>
                <a:ea typeface="微软雅黑" panose="020B0503020204020204" charset="-122"/>
                <a:cs typeface="微软雅黑" panose="020B0503020204020204" charset="-122"/>
              </a:rPr>
              <a:t>项目展示</a:t>
            </a:r>
            <a:endParaRPr kumimoji="1" lang="zh-CN" altLang="en-US" sz="66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panose="020B0503020204020204" charset="-122"/>
              <a:ea typeface="微软雅黑" panose="020B0503020204020204" charset="-122"/>
              <a:cs typeface="微软雅黑" panose="020B0503020204020204" charset="-122"/>
            </a:endParaRPr>
          </a:p>
        </p:txBody>
      </p:sp>
      <p:grpSp>
        <p:nvGrpSpPr>
          <p:cNvPr id="12" name="组 11"/>
          <p:cNvGrpSpPr/>
          <p:nvPr/>
        </p:nvGrpSpPr>
        <p:grpSpPr>
          <a:xfrm>
            <a:off x="5555557" y="521350"/>
            <a:ext cx="1080886" cy="1080884"/>
            <a:chOff x="5431425" y="497164"/>
            <a:chExt cx="1482332" cy="1482330"/>
          </a:xfrm>
        </p:grpSpPr>
        <p:sp>
          <p:nvSpPr>
            <p:cNvPr id="2" name="Freeform 7"/>
            <p:cNvSpPr>
              <a:spLocks noEditPoints="1"/>
            </p:cNvSpPr>
            <p:nvPr/>
          </p:nvSpPr>
          <p:spPr bwMode="auto">
            <a:xfrm>
              <a:off x="5751305" y="941168"/>
              <a:ext cx="842572" cy="61442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sp>
          <p:nvSpPr>
            <p:cNvPr id="8" name="椭圆 7"/>
            <p:cNvSpPr/>
            <p:nvPr/>
          </p:nvSpPr>
          <p:spPr>
            <a:xfrm>
              <a:off x="5431425" y="497164"/>
              <a:ext cx="1482332" cy="148233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8"/>
          <p:cNvSpPr txBox="1"/>
          <p:nvPr/>
        </p:nvSpPr>
        <p:spPr>
          <a:xfrm>
            <a:off x="3740785" y="4606290"/>
            <a:ext cx="5226050" cy="130888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lnSpc>
                <a:spcPct val="150000"/>
              </a:lnSpc>
              <a:buFont typeface="Wingdings" panose="05000000000000000000" pitchFamily="2" charset="2"/>
              <a:buChar char="n"/>
            </a:pPr>
            <a:r>
              <a:rPr lang="zh-CN" altLang="en-US" sz="2800" b="1" dirty="0" smtClean="0">
                <a:solidFill>
                  <a:schemeClr val="bg1"/>
                </a:solidFill>
                <a:latin typeface="微软雅黑" panose="020B0503020204020204" charset="-122"/>
                <a:ea typeface="微软雅黑" panose="020B0503020204020204" charset="-122"/>
              </a:rPr>
              <a:t>学校名称：合肥工业大学</a:t>
            </a:r>
          </a:p>
          <a:p>
            <a:pPr marL="285750" indent="-285750" algn="l">
              <a:lnSpc>
                <a:spcPct val="150000"/>
              </a:lnSpc>
              <a:buFont typeface="Wingdings" panose="05000000000000000000" pitchFamily="2" charset="2"/>
              <a:buChar char="n"/>
            </a:pPr>
            <a:r>
              <a:rPr lang="zh-CN" altLang="en-US" sz="2800" b="1" dirty="0" smtClean="0">
                <a:solidFill>
                  <a:schemeClr val="bg1"/>
                </a:solidFill>
                <a:latin typeface="微软雅黑" panose="020B0503020204020204" charset="-122"/>
                <a:ea typeface="微软雅黑" panose="020B0503020204020204" charset="-122"/>
              </a:rPr>
              <a:t>指导老师：</a:t>
            </a:r>
            <a:r>
              <a:rPr lang="zh-CN" altLang="en-US" sz="2800" b="1" dirty="0" smtClean="0">
                <a:solidFill>
                  <a:schemeClr val="bg1"/>
                </a:solidFill>
                <a:latin typeface="微软雅黑" panose="020B0503020204020204" charset="-122"/>
                <a:ea typeface="微软雅黑" panose="020B0503020204020204" charset="-122"/>
              </a:rPr>
              <a:t>俞昊然</a:t>
            </a:r>
            <a:endParaRPr lang="zh-CN" altLang="en-US" sz="2800" b="1" dirty="0" smtClean="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需求分析工具</a:t>
            </a:r>
            <a:r>
              <a:rPr kumimoji="1" lang="en-US" altLang="zh-CN" dirty="0"/>
              <a:t>——Axure RP</a:t>
            </a:r>
          </a:p>
        </p:txBody>
      </p:sp>
      <p:pic>
        <p:nvPicPr>
          <p:cNvPr id="6" name="图片 5"/>
          <p:cNvPicPr>
            <a:picLocks noChangeAspect="1"/>
          </p:cNvPicPr>
          <p:nvPr/>
        </p:nvPicPr>
        <p:blipFill>
          <a:blip r:embed="rId2"/>
          <a:stretch>
            <a:fillRect/>
          </a:stretch>
        </p:blipFill>
        <p:spPr>
          <a:xfrm>
            <a:off x="2080895" y="1479550"/>
            <a:ext cx="8095615" cy="3905885"/>
          </a:xfrm>
          <a:prstGeom prst="rect">
            <a:avLst/>
          </a:prstGeom>
        </p:spPr>
      </p:pic>
      <p:sp>
        <p:nvSpPr>
          <p:cNvPr id="8" name="文本框 7"/>
          <p:cNvSpPr txBox="1"/>
          <p:nvPr/>
        </p:nvSpPr>
        <p:spPr>
          <a:xfrm>
            <a:off x="782320" y="2087880"/>
            <a:ext cx="736600" cy="2692400"/>
          </a:xfrm>
          <a:prstGeom prst="rect">
            <a:avLst/>
          </a:prstGeom>
          <a:noFill/>
        </p:spPr>
        <p:txBody>
          <a:bodyPr vert="eaVert" wrap="square" rtlCol="0">
            <a:spAutoFit/>
          </a:bodyPr>
          <a:lstStyle/>
          <a:p>
            <a:r>
              <a:rPr lang="zh-CN" altLang="en-US" sz="360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原型图展示</a:t>
            </a:r>
            <a:endParaRPr lang="zh-CN" altLang="en-US" sz="3600">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10815320" y="2963545"/>
            <a:ext cx="736600" cy="1816735"/>
          </a:xfrm>
          <a:prstGeom prst="rect">
            <a:avLst/>
          </a:prstGeom>
          <a:noFill/>
        </p:spPr>
        <p:txBody>
          <a:bodyPr vert="eaVert" wrap="square" rtlCol="0">
            <a:spAutoFit/>
          </a:bodyPr>
          <a:lstStyle/>
          <a:p>
            <a:r>
              <a:rPr lang="zh-CN" altLang="en-US" sz="3600">
                <a:solidFill>
                  <a:srgbClr val="FFFF00"/>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模式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需求分析工具</a:t>
            </a:r>
            <a:r>
              <a:rPr kumimoji="1" lang="en-US" altLang="zh-CN" dirty="0"/>
              <a:t>——Axure RP</a:t>
            </a:r>
          </a:p>
        </p:txBody>
      </p:sp>
      <p:pic>
        <p:nvPicPr>
          <p:cNvPr id="7" name="图片 6"/>
          <p:cNvPicPr>
            <a:picLocks noChangeAspect="1"/>
          </p:cNvPicPr>
          <p:nvPr/>
        </p:nvPicPr>
        <p:blipFill>
          <a:blip r:embed="rId2"/>
          <a:stretch>
            <a:fillRect/>
          </a:stretch>
        </p:blipFill>
        <p:spPr>
          <a:xfrm>
            <a:off x="1973580" y="1421765"/>
            <a:ext cx="8245475" cy="4015105"/>
          </a:xfrm>
          <a:prstGeom prst="rect">
            <a:avLst/>
          </a:prstGeom>
        </p:spPr>
      </p:pic>
      <p:sp>
        <p:nvSpPr>
          <p:cNvPr id="3" name="文本框 2"/>
          <p:cNvSpPr txBox="1"/>
          <p:nvPr/>
        </p:nvSpPr>
        <p:spPr>
          <a:xfrm>
            <a:off x="782320" y="2087880"/>
            <a:ext cx="736600" cy="2692400"/>
          </a:xfrm>
          <a:prstGeom prst="rect">
            <a:avLst/>
          </a:prstGeom>
          <a:noFill/>
        </p:spPr>
        <p:txBody>
          <a:bodyPr vert="eaVert" wrap="square" rtlCol="0">
            <a:spAutoFit/>
          </a:bodyPr>
          <a:lstStyle/>
          <a:p>
            <a:r>
              <a:rPr lang="zh-CN" altLang="en-US" sz="360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原型图展示</a:t>
            </a:r>
            <a:endParaRPr lang="zh-CN" altLang="en-US" sz="3600">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10815320" y="2963545"/>
            <a:ext cx="736600" cy="1816735"/>
          </a:xfrm>
          <a:prstGeom prst="rect">
            <a:avLst/>
          </a:prstGeom>
          <a:noFill/>
        </p:spPr>
        <p:txBody>
          <a:bodyPr vert="eaVert" wrap="square" rtlCol="0">
            <a:spAutoFit/>
          </a:bodyPr>
          <a:lstStyle/>
          <a:p>
            <a:r>
              <a:rPr lang="zh-CN" altLang="en-US" sz="3600">
                <a:solidFill>
                  <a:srgbClr val="FFFF00"/>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组队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需求分析工具</a:t>
            </a:r>
            <a:r>
              <a:rPr kumimoji="1" lang="en-US" altLang="zh-CN" dirty="0"/>
              <a:t>——Axure RP</a:t>
            </a:r>
          </a:p>
        </p:txBody>
      </p:sp>
      <p:pic>
        <p:nvPicPr>
          <p:cNvPr id="3" name="图片 2"/>
          <p:cNvPicPr>
            <a:picLocks noChangeAspect="1"/>
          </p:cNvPicPr>
          <p:nvPr/>
        </p:nvPicPr>
        <p:blipFill>
          <a:blip r:embed="rId2"/>
          <a:stretch>
            <a:fillRect/>
          </a:stretch>
        </p:blipFill>
        <p:spPr>
          <a:xfrm>
            <a:off x="1895475" y="1400175"/>
            <a:ext cx="8663940" cy="4184650"/>
          </a:xfrm>
          <a:prstGeom prst="rect">
            <a:avLst/>
          </a:prstGeom>
        </p:spPr>
      </p:pic>
      <p:sp>
        <p:nvSpPr>
          <p:cNvPr id="6" name="文本框 5"/>
          <p:cNvSpPr txBox="1"/>
          <p:nvPr/>
        </p:nvSpPr>
        <p:spPr>
          <a:xfrm>
            <a:off x="782320" y="2087880"/>
            <a:ext cx="736600" cy="2692400"/>
          </a:xfrm>
          <a:prstGeom prst="rect">
            <a:avLst/>
          </a:prstGeom>
          <a:noFill/>
        </p:spPr>
        <p:txBody>
          <a:bodyPr vert="eaVert" wrap="square" rtlCol="0">
            <a:spAutoFit/>
          </a:bodyPr>
          <a:lstStyle/>
          <a:p>
            <a:r>
              <a:rPr lang="zh-CN" altLang="en-US" sz="360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原型图展示</a:t>
            </a:r>
            <a:endParaRPr lang="zh-CN" altLang="en-US" sz="3600">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10815320" y="2963545"/>
            <a:ext cx="736600" cy="1816735"/>
          </a:xfrm>
          <a:prstGeom prst="rect">
            <a:avLst/>
          </a:prstGeom>
          <a:noFill/>
        </p:spPr>
        <p:txBody>
          <a:bodyPr vert="eaVert" wrap="square" rtlCol="0">
            <a:spAutoFit/>
          </a:bodyPr>
          <a:lstStyle/>
          <a:p>
            <a:r>
              <a:rPr lang="zh-CN" altLang="en-US" sz="3600">
                <a:solidFill>
                  <a:srgbClr val="FFFF00"/>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游戏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024259" y="2689411"/>
            <a:ext cx="8815070" cy="1861185"/>
            <a:chOff x="3220181" y="1496742"/>
            <a:chExt cx="8815070" cy="1861185"/>
          </a:xfrm>
        </p:grpSpPr>
        <p:sp>
          <p:nvSpPr>
            <p:cNvPr id="3" name="文本框 2"/>
            <p:cNvSpPr txBox="1"/>
            <p:nvPr/>
          </p:nvSpPr>
          <p:spPr>
            <a:xfrm>
              <a:off x="3220181" y="1496742"/>
              <a:ext cx="3913505" cy="1861185"/>
            </a:xfrm>
            <a:prstGeom prst="rect">
              <a:avLst/>
            </a:prstGeom>
          </p:spPr>
          <p:txBody>
            <a:bodyPr wrap="square" anchor="ctr">
              <a:spAutoFit/>
            </a:bodyPr>
            <a:lstStyle>
              <a:defPPr>
                <a:defRPr lang="zh-CN"/>
              </a:defPPr>
              <a:lvl1pPr>
                <a:defRPr sz="32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panose="020B0503020204020204" charset="-122"/>
                  <a:ea typeface="微软雅黑" panose="020B0503020204020204" charset="-122"/>
                  <a:cs typeface="微软雅黑" panose="020B0503020204020204" charset="-122"/>
                </a:defRPr>
              </a:lvl1pPr>
            </a:lstStyle>
            <a:p>
              <a:r>
                <a:rPr lang="en-US" altLang="zh-CN" sz="11500" dirty="0">
                  <a:solidFill>
                    <a:schemeClr val="bg1"/>
                  </a:solidFill>
                </a:rPr>
                <a:t>02</a:t>
              </a:r>
              <a:endParaRPr lang="zh-CN" altLang="en-US" sz="11500" dirty="0">
                <a:solidFill>
                  <a:schemeClr val="bg1"/>
                </a:solidFill>
              </a:endParaRPr>
            </a:p>
          </p:txBody>
        </p:sp>
        <p:sp>
          <p:nvSpPr>
            <p:cNvPr id="4" name="矩形 3"/>
            <p:cNvSpPr/>
            <p:nvPr/>
          </p:nvSpPr>
          <p:spPr>
            <a:xfrm>
              <a:off x="6364701" y="2012045"/>
              <a:ext cx="5670550" cy="829945"/>
            </a:xfrm>
            <a:prstGeom prst="rect">
              <a:avLst/>
            </a:prstGeom>
          </p:spPr>
          <p:txBody>
            <a:bodyPr wrap="square" anchor="ctr">
              <a:spAutoFit/>
            </a:bodyPr>
            <a:lstStyle/>
            <a:p>
              <a:r>
                <a:rPr lang="zh-CN" altLang="en-US" sz="48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项⽬技术调研与选型</a:t>
              </a: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项目技术调研与选型</a:t>
            </a:r>
          </a:p>
        </p:txBody>
      </p:sp>
      <p:sp>
        <p:nvSpPr>
          <p:cNvPr id="3" name="文本框 2"/>
          <p:cNvSpPr txBox="1"/>
          <p:nvPr/>
        </p:nvSpPr>
        <p:spPr>
          <a:xfrm>
            <a:off x="3703320" y="979805"/>
            <a:ext cx="4474845" cy="521970"/>
          </a:xfrm>
          <a:prstGeom prst="rect">
            <a:avLst/>
          </a:prstGeom>
          <a:noFill/>
        </p:spPr>
        <p:txBody>
          <a:bodyPr wrap="square" rtlCol="0" anchor="t">
            <a:spAutoFit/>
          </a:bodyPr>
          <a:lstStyle/>
          <a:p>
            <a:r>
              <a:rPr lang="zh-CN" altLang="zh-CN" sz="2800" b="1" dirty="0" smtClean="0">
                <a:solidFill>
                  <a:srgbClr val="FFFF00"/>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rPr>
              <a:t>调研支持</a:t>
            </a:r>
            <a:r>
              <a:rPr lang="en-US" altLang="zh-CN" sz="2800" b="1" dirty="0" smtClean="0">
                <a:solidFill>
                  <a:srgbClr val="FFFF00"/>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rPr>
              <a:t>H5</a:t>
            </a:r>
            <a:r>
              <a:rPr lang="zh-CN" altLang="en-US" sz="2800" b="1" dirty="0" smtClean="0">
                <a:solidFill>
                  <a:srgbClr val="FFFF00"/>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rPr>
              <a:t>的开源游戏引擎</a:t>
            </a:r>
          </a:p>
        </p:txBody>
      </p:sp>
      <p:pic>
        <p:nvPicPr>
          <p:cNvPr id="2061" name="图片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 y="1567815"/>
            <a:ext cx="5728335" cy="1845310"/>
          </a:xfrm>
          <a:prstGeom prst="rect">
            <a:avLst/>
          </a:prstGeom>
          <a:noFill/>
          <a:extLst>
            <a:ext uri="{909E8E84-426E-40DD-AFC4-6F175D3DCCD1}">
              <a14:hiddenFill xmlns:a14="http://schemas.microsoft.com/office/drawing/2010/main">
                <a:solidFill>
                  <a:srgbClr val="FFFFFF"/>
                </a:solidFill>
              </a14:hiddenFill>
            </a:ext>
          </a:extLst>
        </p:spPr>
      </p:pic>
      <p:pic>
        <p:nvPicPr>
          <p:cNvPr id="2060" name="图片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520" y="1567815"/>
            <a:ext cx="6225540" cy="18008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5"/>
          <p:cNvSpPr>
            <a:spLocks noChangeArrowheads="1"/>
          </p:cNvSpPr>
          <p:nvPr/>
        </p:nvSpPr>
        <p:spPr bwMode="auto">
          <a:xfrm>
            <a:off x="1104900" y="4064953"/>
            <a:ext cx="9671685" cy="286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scene3d>
              <a:camera prst="orthographicFront"/>
              <a:lightRig rig="threePt" dir="t"/>
            </a:scene3d>
          </a:bodyPr>
          <a:lstStyle/>
          <a:p>
            <a:pPr marL="0" marR="0" lvl="0" indent="266700" algn="l" defTabSz="914400" rtl="0" eaLnBrk="0" fontAlgn="base" hangingPunct="0">
              <a:lnSpc>
                <a:spcPct val="150000"/>
              </a:lnSpc>
              <a:spcBef>
                <a:spcPct val="0"/>
              </a:spcBef>
              <a:spcAft>
                <a:spcPct val="0"/>
              </a:spcAft>
              <a:buClrTx/>
              <a:buSzTx/>
              <a:buFontTx/>
              <a:buNone/>
            </a:pPr>
            <a:r>
              <a:rPr kumimoji="0" lang="zh-CN" altLang="zh-CN" sz="2400" b="0" i="0" u="none" strike="noStrike" cap="none" normalizeH="0" baseline="0" dirty="0" smtClean="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rPr>
              <a:t>从上图看出，支持</a:t>
            </a:r>
            <a:r>
              <a:rPr kumimoji="0" lang="en-US" altLang="zh-CN" sz="2400" b="0" i="0" u="none" strike="noStrike" cap="none" normalizeH="0" baseline="0" dirty="0" smtClean="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rPr>
              <a:t>JavaScript</a:t>
            </a:r>
            <a:r>
              <a:rPr kumimoji="0" lang="zh-CN" altLang="en-US" sz="2400" b="0" i="0" u="none" strike="noStrike" cap="none" normalizeH="0" baseline="0" dirty="0" smtClean="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rPr>
              <a:t>语言的引擎更多。</a:t>
            </a:r>
            <a:r>
              <a:rPr lang="zh-CN" altLang="zh-CN"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在支持</a:t>
            </a:r>
            <a:r>
              <a:rPr lang="en-US" altLang="zh-CN" sz="2400" dirty="0" err="1"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webGL</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的</a:t>
            </a:r>
            <a:r>
              <a:rPr lang="en-US" altLang="zh-CN"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H5</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引擎里，有面向</a:t>
            </a:r>
            <a:r>
              <a:rPr lang="en-US" altLang="zh-CN"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2D</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游戏的，也有面向</a:t>
            </a:r>
            <a:r>
              <a:rPr lang="en-US" altLang="zh-CN"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3D</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游戏的，同时支持</a:t>
            </a:r>
            <a:r>
              <a:rPr lang="en-US" altLang="zh-CN"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2D</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a:t>
            </a:r>
            <a:r>
              <a:rPr lang="en-US" altLang="zh-CN"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3D</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a:t>
            </a:r>
            <a:r>
              <a:rPr lang="en-US" altLang="zh-CN"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VR</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的</a:t>
            </a:r>
            <a:r>
              <a:rPr lang="en-US" altLang="zh-CN"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H5</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引擎，从目前看有</a:t>
            </a:r>
            <a:r>
              <a:rPr lang="en-US" altLang="zh-CN" sz="2400" dirty="0" err="1"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Layabox</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与</a:t>
            </a:r>
            <a:r>
              <a:rPr lang="en-US" altLang="zh-CN"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Egret</a:t>
            </a:r>
            <a:r>
              <a:rPr lang="zh-CN" altLang="en-US" sz="2400" dirty="0" smtClean="0">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引擎，但是并不需要这么多功能支持。</a:t>
            </a:r>
            <a:endParaRPr kumimoji="0" lang="zh-CN" altLang="en-US" sz="2400" b="0" i="0" u="none" strike="noStrike" cap="none" normalizeH="0" baseline="0" dirty="0" smtClean="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endParaRPr>
          </a:p>
          <a:p>
            <a:pPr marL="0" marR="0" lvl="0" indent="266700" algn="l" defTabSz="914400" rtl="0" eaLnBrk="0" fontAlgn="base" hangingPunct="0">
              <a:lnSpc>
                <a:spcPct val="150000"/>
              </a:lnSpc>
              <a:spcBef>
                <a:spcPct val="0"/>
              </a:spcBef>
              <a:spcAft>
                <a:spcPct val="0"/>
              </a:spcAft>
              <a:buClrTx/>
              <a:buSzTx/>
              <a:buFontTx/>
              <a:buNone/>
            </a:pPr>
            <a:endParaRPr kumimoji="0" lang="zh-CN" altLang="en-US" sz="2400" b="0" i="0" u="none" strike="noStrike" cap="none" normalizeH="0" baseline="0" dirty="0" smtClean="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项目技术调研与选型</a:t>
            </a:r>
          </a:p>
        </p:txBody>
      </p:sp>
      <p:pic>
        <p:nvPicPr>
          <p:cNvPr id="3073" name="图片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025" y="3835400"/>
            <a:ext cx="7242175" cy="2120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a:spLocks noChangeArrowheads="1"/>
          </p:cNvSpPr>
          <p:nvPr/>
        </p:nvSpPr>
        <p:spPr bwMode="auto">
          <a:xfrm>
            <a:off x="142240" y="3835400"/>
            <a:ext cx="453390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pPr>
            <a:r>
              <a:rPr kumimoji="0" lang="zh-CN"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在</a:t>
            </a:r>
            <a:r>
              <a:rPr kumimoji="0" lang="en-US" altLang="zh-CN" sz="2400" i="0" u="none" strike="noStrike" cap="none" normalizeH="0" baseline="0" dirty="0" err="1" smtClean="0">
                <a:ln>
                  <a:noFill/>
                </a:ln>
                <a:solidFill>
                  <a:schemeClr val="tx1"/>
                </a:solidFill>
                <a:effectLst/>
                <a:latin typeface="黑体" panose="02010609060101010101" charset="-122"/>
                <a:ea typeface="黑体" panose="02010609060101010101" charset="-122"/>
                <a:cs typeface="黑体" panose="02010609060101010101" charset="-122"/>
              </a:rPr>
              <a:t>webGL</a:t>
            </a: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的</a:t>
            </a:r>
            <a:r>
              <a:rPr kumimoji="0" lang="en-US"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2D</a:t>
            </a: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渲染性能方面，</a:t>
            </a:r>
            <a:r>
              <a:rPr kumimoji="0" lang="en-US"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pixi.js</a:t>
            </a: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的性能处于当前的顶级</a:t>
            </a:r>
            <a:r>
              <a:rPr kumimoji="0" lang="en-US"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a:t>
            </a: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在</a:t>
            </a:r>
            <a:r>
              <a:rPr kumimoji="0" lang="en-US" altLang="zh-CN" sz="2400" i="0" u="none" strike="noStrike" cap="none" normalizeH="0" baseline="0" dirty="0" err="1" smtClean="0">
                <a:ln>
                  <a:noFill/>
                </a:ln>
                <a:solidFill>
                  <a:schemeClr val="tx1"/>
                </a:solidFill>
                <a:effectLst/>
                <a:latin typeface="黑体" panose="02010609060101010101" charset="-122"/>
                <a:ea typeface="黑体" panose="02010609060101010101" charset="-122"/>
                <a:cs typeface="黑体" panose="02010609060101010101" charset="-122"/>
              </a:rPr>
              <a:t>webGL</a:t>
            </a: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的</a:t>
            </a:r>
            <a:r>
              <a:rPr kumimoji="0" lang="en-US"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3D</a:t>
            </a: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渲染性能方面，</a:t>
            </a:r>
            <a:r>
              <a:rPr kumimoji="0" lang="en-US"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Three.js</a:t>
            </a: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非常优秀</a:t>
            </a:r>
            <a:r>
              <a:rPr kumimoji="0" lang="en-US"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a:t>
            </a:r>
            <a:endPar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endParaRPr>
          </a:p>
          <a:p>
            <a:pPr marL="0" marR="0" lvl="0" indent="266700" algn="l" defTabSz="914400" rtl="0" eaLnBrk="0" fontAlgn="base" latinLnBrk="0" hangingPunct="0">
              <a:lnSpc>
                <a:spcPct val="100000"/>
              </a:lnSpc>
              <a:spcBef>
                <a:spcPct val="0"/>
              </a:spcBef>
              <a:spcAft>
                <a:spcPct val="0"/>
              </a:spcAft>
              <a:buClrTx/>
              <a:buSzTx/>
              <a:buFontTx/>
              <a:buNone/>
            </a:pP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在</a:t>
            </a:r>
            <a:r>
              <a:rPr kumimoji="0" lang="en-US"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runtime</a:t>
            </a: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方面</a:t>
            </a:r>
            <a:r>
              <a:rPr kumimoji="0" lang="en-US"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Cocos2d-js</a:t>
            </a:r>
            <a:r>
              <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也有着原生级的表现</a:t>
            </a:r>
            <a:r>
              <a:rPr kumimoji="0" lang="en-US" altLang="zh-CN"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rPr>
              <a:t>;</a:t>
            </a:r>
            <a:endPar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endParaRPr>
          </a:p>
          <a:p>
            <a:pPr marL="0" marR="0" lvl="0" indent="266700" algn="l" defTabSz="914400" rtl="0" eaLnBrk="0" fontAlgn="base" latinLnBrk="0" hangingPunct="0">
              <a:lnSpc>
                <a:spcPct val="100000"/>
              </a:lnSpc>
              <a:spcBef>
                <a:spcPct val="0"/>
              </a:spcBef>
              <a:spcAft>
                <a:spcPct val="0"/>
              </a:spcAft>
              <a:buClrTx/>
              <a:buSzTx/>
              <a:buFontTx/>
              <a:buNone/>
            </a:pPr>
            <a:endParaRPr kumimoji="0" lang="zh-CN" altLang="en-US" sz="2400" i="0" u="none" strike="noStrike" cap="none" normalizeH="0" baseline="0" dirty="0" smtClean="0">
              <a:ln>
                <a:noFill/>
              </a:ln>
              <a:solidFill>
                <a:schemeClr val="tx1"/>
              </a:solidFill>
              <a:effectLst/>
              <a:latin typeface="黑体" panose="02010609060101010101" charset="-122"/>
              <a:ea typeface="黑体" panose="02010609060101010101" charset="-122"/>
              <a:cs typeface="黑体" panose="02010609060101010101" charset="-122"/>
            </a:endParaRPr>
          </a:p>
        </p:txBody>
      </p:sp>
      <p:pic>
        <p:nvPicPr>
          <p:cNvPr id="9" name="图片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76" y="1135866"/>
            <a:ext cx="5194300" cy="217574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951" y="1135866"/>
            <a:ext cx="6101531" cy="2175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0"/>
          </p:nvPr>
        </p:nvSpPr>
        <p:spPr>
          <a:xfrm>
            <a:off x="1281294" y="305858"/>
            <a:ext cx="5302783" cy="721395"/>
          </a:xfrm>
        </p:spPr>
        <p:txBody>
          <a:bodyPr/>
          <a:lstStyle/>
          <a:p>
            <a:r>
              <a:rPr kumimoji="1" lang="zh-CN" altLang="en-US" dirty="0"/>
              <a:t>游戏引擎调研与选型</a:t>
            </a:r>
          </a:p>
        </p:txBody>
      </p:sp>
      <p:sp>
        <p:nvSpPr>
          <p:cNvPr id="10" name="文本框 9"/>
          <p:cNvSpPr txBox="1"/>
          <p:nvPr/>
        </p:nvSpPr>
        <p:spPr>
          <a:xfrm>
            <a:off x="348615" y="1215390"/>
            <a:ext cx="11205210" cy="4154170"/>
          </a:xfrm>
          <a:prstGeom prst="rect">
            <a:avLst/>
          </a:prstGeom>
          <a:noFill/>
        </p:spPr>
        <p:txBody>
          <a:bodyPr wrap="square" rtlCol="0" anchor="t">
            <a:spAutoFit/>
          </a:bodyPr>
          <a:lstStyle/>
          <a:p>
            <a:pPr marL="0" indent="0" algn="l">
              <a:lnSpc>
                <a:spcPct val="100000"/>
              </a:lnSpc>
              <a:buNone/>
            </a:pPr>
            <a:r>
              <a:rPr lang="zh-CN" altLang="zh-CN" sz="3600" b="1" dirty="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rPr>
              <a:t>最终选型 </a:t>
            </a:r>
            <a:r>
              <a:rPr lang="zh-CN" altLang="en-US" sz="3600" b="1" dirty="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rPr>
              <a:t>：</a:t>
            </a:r>
            <a:r>
              <a:rPr lang="en-US" altLang="zh-CN" sz="3600" b="1" dirty="0" smtClean="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rPr>
              <a:t>Cocos </a:t>
            </a:r>
            <a:r>
              <a:rPr lang="en-US" altLang="zh-CN" sz="3600" b="1" dirty="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rPr>
              <a:t>Creator</a:t>
            </a:r>
            <a:endParaRPr lang="en-US" altLang="zh-CN" sz="2800" b="1" dirty="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sym typeface="+mn-ea"/>
            </a:endParaRPr>
          </a:p>
          <a:p>
            <a:pPr marL="0" indent="0">
              <a:lnSpc>
                <a:spcPct val="100000"/>
              </a:lnSpc>
              <a:buNone/>
            </a:pPr>
            <a:endParaRPr lang="zh-CN" altLang="zh-CN" dirty="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cs typeface="黑体" panose="02010609060101010101" charset="-122"/>
            </a:endParaRPr>
          </a:p>
          <a:p>
            <a:pPr marL="0" indent="0">
              <a:lnSpc>
                <a:spcPct val="100000"/>
              </a:lnSpc>
              <a:buNone/>
            </a:pPr>
            <a:r>
              <a:rPr lang="zh-CN" altLang="zh-CN" sz="2400" b="1"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选型理由：</a:t>
            </a:r>
          </a:p>
          <a:p>
            <a:pPr marL="0" indent="0">
              <a:lnSpc>
                <a:spcPct val="100000"/>
              </a:lnSpc>
              <a:buNone/>
            </a:pPr>
            <a:endParaRPr lang="zh-CN" altLang="zh-CN"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endParaRPr>
          </a:p>
          <a:p>
            <a:pPr>
              <a:lnSpc>
                <a:spcPct val="100000"/>
              </a:lnSpc>
            </a:pPr>
            <a:r>
              <a:rPr lang="en-US"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Cocos Creator</a:t>
            </a:r>
            <a:r>
              <a:rPr lang="zh-CN"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是一款专门的游戏开发引擎，有完整的学习文档，使用</a:t>
            </a:r>
            <a:r>
              <a:rPr lang="en-US"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JavaScript</a:t>
            </a:r>
            <a:r>
              <a:rPr lang="zh-CN"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语言。作为游戏开发引擎，拥有完整的游戏开发</a:t>
            </a:r>
            <a:r>
              <a:rPr lang="en-US"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API</a:t>
            </a:r>
            <a:r>
              <a:rPr lang="zh-CN" altLang="en-US"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。团队成员有</a:t>
            </a:r>
            <a:r>
              <a:rPr lang="en-US"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Unity 3D</a:t>
            </a:r>
            <a:r>
              <a:rPr lang="zh-CN" altLang="en-US"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的开发经验，学习更快；</a:t>
            </a:r>
            <a:endParaRPr lang="en-US"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endParaRPr>
          </a:p>
          <a:p>
            <a:pPr>
              <a:lnSpc>
                <a:spcPct val="100000"/>
              </a:lnSpc>
            </a:pPr>
            <a:endParaRPr lang="en-US"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endParaRPr>
          </a:p>
          <a:p>
            <a:pPr>
              <a:lnSpc>
                <a:spcPct val="100000"/>
              </a:lnSpc>
            </a:pPr>
            <a:r>
              <a:rPr lang="zh-CN"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免费开源，支持游戏开发者进行</a:t>
            </a:r>
            <a:r>
              <a:rPr lang="zh-CN" altLang="zh-CN" sz="2400" dirty="0" smtClean="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创作；</a:t>
            </a:r>
          </a:p>
          <a:p>
            <a:pPr>
              <a:lnSpc>
                <a:spcPct val="100000"/>
              </a:lnSpc>
            </a:pPr>
            <a:endParaRPr lang="en-US" altLang="zh-CN" sz="2400" dirty="0" smtClean="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endParaRPr>
          </a:p>
          <a:p>
            <a:r>
              <a:rPr lang="zh-CN" altLang="zh-CN" sz="2400" dirty="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支持发布到微信小游戏</a:t>
            </a:r>
            <a:r>
              <a:rPr lang="zh-CN" altLang="zh-CN" sz="2400" dirty="0" smtClean="0">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平台。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1281294" y="343958"/>
            <a:ext cx="5302783" cy="721395"/>
          </a:xfrm>
        </p:spPr>
        <p:txBody>
          <a:bodyPr/>
          <a:lstStyle/>
          <a:p>
            <a:r>
              <a:rPr kumimoji="1" lang="zh-CN" altLang="en-US" dirty="0"/>
              <a:t>服务器调研与选型</a:t>
            </a:r>
          </a:p>
        </p:txBody>
      </p:sp>
      <p:sp>
        <p:nvSpPr>
          <p:cNvPr id="11" name="文本框 10"/>
          <p:cNvSpPr txBox="1"/>
          <p:nvPr/>
        </p:nvSpPr>
        <p:spPr>
          <a:xfrm>
            <a:off x="838835" y="1335405"/>
            <a:ext cx="8698230" cy="4523105"/>
          </a:xfrm>
          <a:prstGeom prst="rect">
            <a:avLst/>
          </a:prstGeom>
          <a:noFill/>
        </p:spPr>
        <p:txBody>
          <a:bodyPr wrap="square" rtlCol="0" anchor="t">
            <a:spAutoFit/>
          </a:bodyPr>
          <a:lstStyle/>
          <a:p>
            <a:pPr>
              <a:lnSpc>
                <a:spcPct val="100000"/>
              </a:lnSpc>
            </a:pPr>
            <a:r>
              <a:rPr lang="en-US" altLang="zh-CN" sz="3600" b="1" dirty="0" smtClean="0">
                <a:solidFill>
                  <a:schemeClr val="bg1"/>
                </a:solidFill>
                <a:latin typeface="黑体" panose="02010609060101010101" charset="-122"/>
                <a:ea typeface="黑体" panose="02010609060101010101" charset="-122"/>
                <a:sym typeface="+mn-ea"/>
              </a:rPr>
              <a:t>Skynet </a:t>
            </a:r>
          </a:p>
          <a:p>
            <a:pPr>
              <a:lnSpc>
                <a:spcPct val="100000"/>
              </a:lnSpc>
            </a:pPr>
            <a:r>
              <a:rPr lang="en-US" altLang="zh-CN" sz="3600" b="1" dirty="0" err="1" smtClean="0">
                <a:solidFill>
                  <a:schemeClr val="bg1"/>
                </a:solidFill>
                <a:latin typeface="黑体" panose="02010609060101010101" charset="-122"/>
                <a:ea typeface="黑体" panose="02010609060101010101" charset="-122"/>
                <a:sym typeface="+mn-ea"/>
              </a:rPr>
              <a:t>Kbengine </a:t>
            </a:r>
          </a:p>
          <a:p>
            <a:pPr>
              <a:lnSpc>
                <a:spcPct val="100000"/>
              </a:lnSpc>
            </a:pPr>
            <a:r>
              <a:rPr lang="en-US" altLang="zh-CN" sz="3600" b="1" dirty="0" err="1" smtClean="0">
                <a:solidFill>
                  <a:schemeClr val="bg1"/>
                </a:solidFill>
                <a:latin typeface="黑体" panose="02010609060101010101" charset="-122"/>
                <a:ea typeface="黑体" panose="02010609060101010101" charset="-122"/>
                <a:sym typeface="+mn-ea"/>
              </a:rPr>
              <a:t>Scut </a:t>
            </a:r>
          </a:p>
          <a:p>
            <a:pPr>
              <a:lnSpc>
                <a:spcPct val="100000"/>
              </a:lnSpc>
            </a:pPr>
            <a:r>
              <a:rPr lang="en-US" altLang="zh-CN" sz="3600" b="1" dirty="0" smtClean="0">
                <a:solidFill>
                  <a:schemeClr val="bg1"/>
                </a:solidFill>
                <a:latin typeface="黑体" panose="02010609060101010101" charset="-122"/>
                <a:ea typeface="黑体" panose="02010609060101010101" charset="-122"/>
                <a:sym typeface="+mn-ea"/>
              </a:rPr>
              <a:t>Photon</a:t>
            </a:r>
            <a:endParaRPr lang="en-US" altLang="zh-CN" sz="3600" dirty="0" smtClean="0">
              <a:solidFill>
                <a:schemeClr val="bg1"/>
              </a:solidFill>
              <a:latin typeface="黑体" panose="02010609060101010101" charset="-122"/>
              <a:ea typeface="黑体" panose="02010609060101010101" charset="-122"/>
            </a:endParaRPr>
          </a:p>
          <a:p>
            <a:pPr>
              <a:lnSpc>
                <a:spcPct val="100000"/>
              </a:lnSpc>
            </a:pPr>
            <a:r>
              <a:rPr lang="en-US" altLang="zh-CN" sz="3600" b="1" dirty="0">
                <a:solidFill>
                  <a:schemeClr val="bg1"/>
                </a:solidFill>
                <a:latin typeface="黑体" panose="02010609060101010101" charset="-122"/>
                <a:ea typeface="黑体" panose="02010609060101010101" charset="-122"/>
                <a:sym typeface="+mn-ea"/>
              </a:rPr>
              <a:t>twisted</a:t>
            </a:r>
            <a:r>
              <a:rPr lang="en-US" altLang="zh-CN" sz="3600" dirty="0">
                <a:solidFill>
                  <a:schemeClr val="bg1"/>
                </a:solidFill>
                <a:latin typeface="黑体" panose="02010609060101010101" charset="-122"/>
                <a:ea typeface="黑体" panose="02010609060101010101" charset="-122"/>
                <a:sym typeface="+mn-ea"/>
              </a:rPr>
              <a:t> </a:t>
            </a:r>
          </a:p>
          <a:p>
            <a:pPr>
              <a:lnSpc>
                <a:spcPct val="100000"/>
              </a:lnSpc>
            </a:pPr>
            <a:r>
              <a:rPr lang="en-US" altLang="zh-CN" sz="3600" b="1" dirty="0">
                <a:solidFill>
                  <a:schemeClr val="bg1"/>
                </a:solidFill>
                <a:latin typeface="黑体" panose="02010609060101010101" charset="-122"/>
                <a:ea typeface="黑体" panose="02010609060101010101" charset="-122"/>
                <a:sym typeface="+mn-ea"/>
              </a:rPr>
              <a:t>firefly</a:t>
            </a:r>
          </a:p>
          <a:p>
            <a:pPr>
              <a:lnSpc>
                <a:spcPct val="100000"/>
              </a:lnSpc>
            </a:pPr>
            <a:r>
              <a:rPr lang="en-US" altLang="zh-CN" sz="3600" b="1" dirty="0">
                <a:solidFill>
                  <a:schemeClr val="bg1"/>
                </a:solidFill>
                <a:latin typeface="黑体" panose="02010609060101010101" charset="-122"/>
                <a:ea typeface="黑体" panose="02010609060101010101" charset="-122"/>
                <a:sym typeface="+mn-ea"/>
              </a:rPr>
              <a:t>Pomelo</a:t>
            </a:r>
          </a:p>
          <a:p>
            <a:pPr>
              <a:lnSpc>
                <a:spcPct val="100000"/>
              </a:lnSpc>
            </a:pPr>
            <a:r>
              <a:rPr lang="en-US" altLang="zh-CN" sz="3600" b="1" dirty="0" err="1">
                <a:solidFill>
                  <a:schemeClr val="bg1"/>
                </a:solidFill>
                <a:latin typeface="黑体" panose="02010609060101010101" charset="-122"/>
                <a:ea typeface="黑体" panose="02010609060101010101" charset="-122"/>
                <a:sym typeface="+mn-ea"/>
              </a:rPr>
              <a:t>Matchvs</a:t>
            </a:r>
            <a:endParaRPr lang="en-US" altLang="zh-CN" sz="3600" b="1" dirty="0" err="1">
              <a:solidFill>
                <a:schemeClr val="bg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Arial" panose="020B0604020202020204" pitchFamily="34" charset="0"/>
              <a:sym typeface="+mn-ea"/>
            </a:endParaRPr>
          </a:p>
        </p:txBody>
      </p:sp>
      <p:sp>
        <p:nvSpPr>
          <p:cNvPr id="12" name="燕尾形 11"/>
          <p:cNvSpPr/>
          <p:nvPr/>
        </p:nvSpPr>
        <p:spPr>
          <a:xfrm>
            <a:off x="2889250" y="3425190"/>
            <a:ext cx="1776730" cy="42735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solidFill>
                <a:schemeClr val="tx1"/>
              </a:solidFill>
            </a:endParaRPr>
          </a:p>
        </p:txBody>
      </p:sp>
      <p:sp>
        <p:nvSpPr>
          <p:cNvPr id="13" name="文本框 12"/>
          <p:cNvSpPr txBox="1"/>
          <p:nvPr/>
        </p:nvSpPr>
        <p:spPr>
          <a:xfrm>
            <a:off x="5016500" y="3336290"/>
            <a:ext cx="2159000" cy="891540"/>
          </a:xfrm>
          <a:prstGeom prst="rect">
            <a:avLst/>
          </a:prstGeom>
          <a:noFill/>
        </p:spPr>
        <p:txBody>
          <a:bodyPr wrap="square" rtlCol="0">
            <a:spAutoFit/>
          </a:bodyPr>
          <a:lstStyle/>
          <a:p>
            <a:r>
              <a:rPr lang="en-US" altLang="zh-CN" sz="3200" b="1" dirty="0" err="1">
                <a:solidFill>
                  <a:srgbClr val="FFFF00"/>
                </a:solidFill>
                <a:sym typeface="+mn-ea"/>
              </a:rPr>
              <a:t>Matchvs</a:t>
            </a:r>
            <a:endParaRPr lang="en-US" altLang="zh-CN" sz="2000" b="1" dirty="0" err="1">
              <a:solidFill>
                <a:srgbClr val="FFFF00"/>
              </a:solidFill>
              <a:effectLst>
                <a:outerShdw blurRad="38100" dist="19050" dir="2700000" algn="tl" rotWithShape="0">
                  <a:schemeClr val="dk1">
                    <a:alpha val="40000"/>
                  </a:schemeClr>
                </a:outerShdw>
              </a:effectLst>
              <a:latin typeface="Arial" panose="020B0604020202020204" pitchFamily="34" charset="0"/>
              <a:ea typeface="华文新魏" panose="02010800040101010101" charset="-122"/>
              <a:cs typeface="Arial" panose="020B0604020202020204" pitchFamily="34" charset="0"/>
              <a:sym typeface="+mn-ea"/>
            </a:endParaRPr>
          </a:p>
          <a:p>
            <a:endParaRPr lang="en-US" altLang="zh-CN" sz="2000" b="1" dirty="0" err="1">
              <a:solidFill>
                <a:srgbClr val="FFFF00"/>
              </a:solidFill>
              <a:effectLst>
                <a:outerShdw blurRad="38100" dist="19050" dir="2700000" algn="tl" rotWithShape="0">
                  <a:schemeClr val="dk1">
                    <a:alpha val="40000"/>
                  </a:schemeClr>
                </a:outerShdw>
              </a:effectLst>
              <a:latin typeface="Arial" panose="020B0604020202020204" pitchFamily="34" charset="0"/>
              <a:ea typeface="华文新魏" panose="02010800040101010101" charset="-122"/>
              <a:cs typeface="Arial" panose="020B0604020202020204" pitchFamily="34" charset="0"/>
              <a:sym typeface="+mn-ea"/>
            </a:endParaRPr>
          </a:p>
        </p:txBody>
      </p:sp>
      <p:sp>
        <p:nvSpPr>
          <p:cNvPr id="14" name="文本框 13"/>
          <p:cNvSpPr txBox="1"/>
          <p:nvPr/>
        </p:nvSpPr>
        <p:spPr>
          <a:xfrm>
            <a:off x="7005955" y="1335405"/>
            <a:ext cx="5191125" cy="5446395"/>
          </a:xfrm>
          <a:prstGeom prst="rect">
            <a:avLst/>
          </a:prstGeom>
          <a:noFill/>
        </p:spPr>
        <p:txBody>
          <a:bodyPr wrap="square" rtlCol="0">
            <a:spAutoFit/>
          </a:bodyPr>
          <a:lstStyle/>
          <a:p>
            <a:pPr fontAlgn="auto">
              <a:lnSpc>
                <a:spcPct val="125000"/>
              </a:lnSpc>
            </a:pPr>
            <a:r>
              <a:rPr lang="zh-CN" altLang="en-US" sz="2400">
                <a:solidFill>
                  <a:schemeClr val="bg1"/>
                </a:solidFill>
                <a:latin typeface="黑体" panose="02010609060101010101" charset="-122"/>
                <a:ea typeface="黑体" panose="02010609060101010101" charset="-122"/>
                <a:cs typeface="黑体" panose="02010609060101010101" charset="-122"/>
              </a:rPr>
              <a:t>理由：</a:t>
            </a:r>
          </a:p>
          <a:p>
            <a:pPr fontAlgn="auto">
              <a:lnSpc>
                <a:spcPct val="125000"/>
              </a:lnSpc>
            </a:pPr>
            <a:r>
              <a:rPr lang="en-US" altLang="zh-CN" sz="2400" dirty="0" err="1">
                <a:solidFill>
                  <a:schemeClr val="bg1"/>
                </a:solidFill>
                <a:latin typeface="黑体" panose="02010609060101010101" charset="-122"/>
                <a:ea typeface="黑体" panose="02010609060101010101" charset="-122"/>
                <a:cs typeface="黑体" panose="02010609060101010101" charset="-122"/>
                <a:sym typeface="+mn-ea"/>
              </a:rPr>
              <a:t>1 Matchvs</a:t>
            </a:r>
            <a:r>
              <a:rPr lang="zh-CN" altLang="zh-CN" sz="2400" dirty="0">
                <a:solidFill>
                  <a:schemeClr val="bg1"/>
                </a:solidFill>
                <a:latin typeface="黑体" panose="02010609060101010101" charset="-122"/>
                <a:ea typeface="黑体" panose="02010609060101010101" charset="-122"/>
                <a:cs typeface="黑体" panose="02010609060101010101" charset="-122"/>
                <a:sym typeface="+mn-ea"/>
              </a:rPr>
              <a:t>支持</a:t>
            </a: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Cocos Creator</a:t>
            </a:r>
            <a:r>
              <a:rPr lang="zh-CN" altLang="zh-CN" sz="2400" dirty="0">
                <a:solidFill>
                  <a:schemeClr val="bg1"/>
                </a:solidFill>
                <a:latin typeface="黑体" panose="02010609060101010101" charset="-122"/>
                <a:ea typeface="黑体" panose="02010609060101010101" charset="-122"/>
                <a:cs typeface="黑体" panose="02010609060101010101" charset="-122"/>
                <a:sym typeface="+mn-ea"/>
              </a:rPr>
              <a:t>，微信小游戏，使用</a:t>
            </a: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Java</a:t>
            </a:r>
            <a:r>
              <a:rPr lang="zh-CN" altLang="zh-CN" sz="2400" dirty="0">
                <a:solidFill>
                  <a:schemeClr val="bg1"/>
                </a:solidFill>
                <a:latin typeface="黑体" panose="02010609060101010101" charset="-122"/>
                <a:ea typeface="黑体" panose="02010609060101010101" charset="-122"/>
                <a:cs typeface="黑体" panose="02010609060101010101" charset="-122"/>
                <a:sym typeface="+mn-ea"/>
              </a:rPr>
              <a:t>和</a:t>
            </a: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JavaScript</a:t>
            </a:r>
            <a:r>
              <a:rPr lang="zh-CN" altLang="zh-CN" sz="2400" dirty="0">
                <a:solidFill>
                  <a:schemeClr val="bg1"/>
                </a:solidFill>
                <a:latin typeface="黑体" panose="02010609060101010101" charset="-122"/>
                <a:ea typeface="黑体" panose="02010609060101010101" charset="-122"/>
                <a:cs typeface="黑体" panose="02010609060101010101" charset="-122"/>
                <a:sym typeface="+mn-ea"/>
              </a:rPr>
              <a:t>语言；</a:t>
            </a: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2 </a:t>
            </a:r>
            <a:r>
              <a:rPr lang="zh-CN" altLang="zh-CN" sz="2400" dirty="0">
                <a:solidFill>
                  <a:schemeClr val="bg1"/>
                </a:solidFill>
                <a:latin typeface="黑体" panose="02010609060101010101" charset="-122"/>
                <a:ea typeface="黑体" panose="02010609060101010101" charset="-122"/>
                <a:cs typeface="黑体" panose="02010609060101010101" charset="-122"/>
                <a:sym typeface="+mn-ea"/>
              </a:rPr>
              <a:t>提供免费的云服务，实现代码托管服务；</a:t>
            </a:r>
          </a:p>
          <a:p>
            <a:pPr fontAlgn="auto">
              <a:lnSpc>
                <a:spcPct val="125000"/>
              </a:lnSpc>
            </a:pP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3 </a:t>
            </a:r>
            <a:r>
              <a:rPr lang="zh-CN" altLang="zh-CN" sz="2400" dirty="0">
                <a:solidFill>
                  <a:schemeClr val="bg1"/>
                </a:solidFill>
                <a:latin typeface="黑体" panose="02010609060101010101" charset="-122"/>
                <a:ea typeface="黑体" panose="02010609060101010101" charset="-122"/>
                <a:cs typeface="黑体" panose="02010609060101010101" charset="-122"/>
                <a:sym typeface="+mn-ea"/>
              </a:rPr>
              <a:t>有完整的官网中文文档和视频教学，以及开源案例</a:t>
            </a: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Demo</a:t>
            </a:r>
            <a:r>
              <a:rPr lang="zh-CN" altLang="zh-CN" sz="2400" dirty="0">
                <a:solidFill>
                  <a:schemeClr val="bg1"/>
                </a:solidFill>
                <a:latin typeface="黑体" panose="02010609060101010101" charset="-122"/>
                <a:ea typeface="黑体" panose="02010609060101010101" charset="-122"/>
                <a:cs typeface="黑体" panose="02010609060101010101" charset="-122"/>
                <a:sym typeface="+mn-ea"/>
              </a:rPr>
              <a:t>，学习容易；</a:t>
            </a:r>
            <a:endParaRPr lang="zh-CN" altLang="zh-CN" sz="2400" dirty="0">
              <a:solidFill>
                <a:schemeClr val="bg1"/>
              </a:solidFill>
              <a:latin typeface="黑体" panose="02010609060101010101" charset="-122"/>
              <a:ea typeface="黑体" panose="02010609060101010101" charset="-122"/>
              <a:cs typeface="黑体" panose="02010609060101010101" charset="-122"/>
            </a:endParaRPr>
          </a:p>
          <a:p>
            <a:pPr fontAlgn="auto">
              <a:lnSpc>
                <a:spcPct val="125000"/>
              </a:lnSpc>
            </a:pPr>
            <a:r>
              <a:rPr lang="en-US" altLang="zh-CN" sz="2400" dirty="0" err="1">
                <a:solidFill>
                  <a:schemeClr val="bg1"/>
                </a:solidFill>
                <a:latin typeface="黑体" panose="02010609060101010101" charset="-122"/>
                <a:ea typeface="黑体" panose="02010609060101010101" charset="-122"/>
                <a:cs typeface="黑体" panose="02010609060101010101" charset="-122"/>
                <a:sym typeface="+mn-ea"/>
              </a:rPr>
              <a:t>4 Matchvs</a:t>
            </a:r>
            <a:r>
              <a:rPr lang="zh-CN" altLang="zh-CN" sz="2400" dirty="0">
                <a:solidFill>
                  <a:schemeClr val="bg1"/>
                </a:solidFill>
                <a:latin typeface="黑体" panose="02010609060101010101" charset="-122"/>
                <a:ea typeface="黑体" panose="02010609060101010101" charset="-122"/>
                <a:cs typeface="黑体" panose="02010609060101010101" charset="-122"/>
                <a:sym typeface="+mn-ea"/>
              </a:rPr>
              <a:t>提供了连接服务器，登录，创建房间，随机匹配等</a:t>
            </a: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API</a:t>
            </a:r>
            <a:r>
              <a:rPr lang="zh-CN" altLang="zh-CN" sz="2400" dirty="0">
                <a:solidFill>
                  <a:schemeClr val="bg1"/>
                </a:solidFill>
                <a:latin typeface="黑体" panose="02010609060101010101" charset="-122"/>
                <a:ea typeface="黑体" panose="02010609060101010101" charset="-122"/>
                <a:cs typeface="黑体" panose="02010609060101010101" charset="-122"/>
                <a:sym typeface="+mn-ea"/>
              </a:rPr>
              <a:t>，使项目功能轻松实现。</a:t>
            </a:r>
            <a:endParaRPr lang="zh-CN" altLang="zh-CN" sz="2400" dirty="0">
              <a:solidFill>
                <a:schemeClr val="bg1"/>
              </a:solidFill>
              <a:latin typeface="黑体" panose="02010609060101010101" charset="-122"/>
              <a:ea typeface="黑体" panose="02010609060101010101" charset="-122"/>
              <a:cs typeface="黑体" panose="02010609060101010101" charset="-122"/>
            </a:endParaRPr>
          </a:p>
          <a:p>
            <a:endParaRPr lang="zh-CN" altLang="zh-CN" sz="2400" dirty="0">
              <a:solidFill>
                <a:schemeClr val="bg1"/>
              </a:solidFill>
              <a:latin typeface="黑体" panose="02010609060101010101" charset="-122"/>
              <a:ea typeface="黑体" panose="02010609060101010101" charset="-122"/>
              <a:cs typeface="黑体" panose="02010609060101010101" charset="-122"/>
            </a:endParaRPr>
          </a:p>
          <a:p>
            <a:endParaRPr lang="zh-CN" altLang="zh-CN" sz="2400" dirty="0">
              <a:solidFill>
                <a:schemeClr val="bg1"/>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最终选型</a:t>
            </a:r>
          </a:p>
        </p:txBody>
      </p:sp>
      <p:grpSp>
        <p:nvGrpSpPr>
          <p:cNvPr id="14" name="组 13"/>
          <p:cNvGrpSpPr/>
          <p:nvPr/>
        </p:nvGrpSpPr>
        <p:grpSpPr>
          <a:xfrm>
            <a:off x="4641305" y="3848604"/>
            <a:ext cx="1591056" cy="491490"/>
            <a:chOff x="5883311" y="4917030"/>
            <a:chExt cx="1591056" cy="491490"/>
          </a:xfrm>
        </p:grpSpPr>
        <p:sp>
          <p:nvSpPr>
            <p:cNvPr id="10" name="矩形 9"/>
            <p:cNvSpPr/>
            <p:nvPr/>
          </p:nvSpPr>
          <p:spPr>
            <a:xfrm>
              <a:off x="6270407" y="4917030"/>
              <a:ext cx="1203960" cy="491490"/>
            </a:xfrm>
            <a:prstGeom prst="rect">
              <a:avLst/>
            </a:prstGeom>
          </p:spPr>
          <p:txBody>
            <a:bodyPr wrap="none">
              <a:spAutoFit/>
            </a:bodyPr>
            <a:lstStyle/>
            <a:p>
              <a:pPr defTabSz="1218565">
                <a:lnSpc>
                  <a:spcPct val="130000"/>
                </a:lnSpc>
                <a:defRPr/>
              </a:pPr>
              <a:r>
                <a:rPr lang="zh-CN" altLang="en-US" sz="2000" b="1" kern="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黑体" panose="02010609060101010101" charset="-122"/>
                  <a:ea typeface="黑体" panose="02010609060101010101" charset="-122"/>
                </a:rPr>
                <a:t>发布平台</a:t>
              </a:r>
            </a:p>
          </p:txBody>
        </p:sp>
        <p:grpSp>
          <p:nvGrpSpPr>
            <p:cNvPr id="11" name="组 10"/>
            <p:cNvGrpSpPr/>
            <p:nvPr/>
          </p:nvGrpSpPr>
          <p:grpSpPr>
            <a:xfrm>
              <a:off x="5883311" y="4917030"/>
              <a:ext cx="387096" cy="387096"/>
              <a:chOff x="4851401" y="4754880"/>
              <a:chExt cx="459258" cy="459258"/>
            </a:xfrm>
          </p:grpSpPr>
          <p:sp>
            <p:nvSpPr>
              <p:cNvPr id="12" name="椭圆 11"/>
              <p:cNvSpPr/>
              <p:nvPr/>
            </p:nvSpPr>
            <p:spPr>
              <a:xfrm>
                <a:off x="4851401" y="4754880"/>
                <a:ext cx="459258" cy="459258"/>
              </a:xfrm>
              <a:prstGeom prst="ellipse">
                <a:avLst/>
              </a:prstGeom>
              <a:gradFill>
                <a:gsLst>
                  <a:gs pos="32000">
                    <a:schemeClr val="accent2"/>
                  </a:gs>
                  <a:gs pos="0">
                    <a:schemeClr val="accent2">
                      <a:lumMod val="75000"/>
                    </a:schemeClr>
                  </a:gs>
                  <a:gs pos="69000">
                    <a:schemeClr val="accent3"/>
                  </a:gs>
                  <a:gs pos="97000">
                    <a:schemeClr val="accent4"/>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L 形 12"/>
              <p:cNvSpPr/>
              <p:nvPr/>
            </p:nvSpPr>
            <p:spPr>
              <a:xfrm rot="18900000">
                <a:off x="4946022" y="4869972"/>
                <a:ext cx="270017" cy="155922"/>
              </a:xfrm>
              <a:prstGeom prst="corner">
                <a:avLst>
                  <a:gd name="adj1" fmla="val 15365"/>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20" name="组 19"/>
          <p:cNvGrpSpPr/>
          <p:nvPr/>
        </p:nvGrpSpPr>
        <p:grpSpPr>
          <a:xfrm>
            <a:off x="8139327" y="3848604"/>
            <a:ext cx="2356866" cy="491490"/>
            <a:chOff x="5883311" y="4917030"/>
            <a:chExt cx="2356866" cy="491490"/>
          </a:xfrm>
        </p:grpSpPr>
        <p:sp>
          <p:nvSpPr>
            <p:cNvPr id="21" name="矩形 20"/>
            <p:cNvSpPr/>
            <p:nvPr/>
          </p:nvSpPr>
          <p:spPr>
            <a:xfrm>
              <a:off x="6270407" y="4917030"/>
              <a:ext cx="1969770" cy="491490"/>
            </a:xfrm>
            <a:prstGeom prst="rect">
              <a:avLst/>
            </a:prstGeom>
          </p:spPr>
          <p:txBody>
            <a:bodyPr wrap="none">
              <a:spAutoFit/>
            </a:bodyPr>
            <a:lstStyle/>
            <a:p>
              <a:pPr algn="l" defTabSz="1218565">
                <a:lnSpc>
                  <a:spcPct val="130000"/>
                </a:lnSpc>
                <a:defRPr/>
              </a:pPr>
              <a:r>
                <a:rPr lang="zh-CN" altLang="en-US" sz="2000" b="1" kern="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黑体" panose="02010609060101010101" charset="-122"/>
                  <a:ea typeface="黑体" panose="02010609060101010101" charset="-122"/>
                  <a:sym typeface="+mn-ea"/>
                </a:rPr>
                <a:t>后端游戏服务器</a:t>
              </a:r>
            </a:p>
          </p:txBody>
        </p:sp>
        <p:grpSp>
          <p:nvGrpSpPr>
            <p:cNvPr id="22" name="组 21"/>
            <p:cNvGrpSpPr/>
            <p:nvPr/>
          </p:nvGrpSpPr>
          <p:grpSpPr>
            <a:xfrm>
              <a:off x="5883311" y="4917030"/>
              <a:ext cx="387096" cy="387096"/>
              <a:chOff x="4851401" y="4754880"/>
              <a:chExt cx="459258" cy="459258"/>
            </a:xfrm>
          </p:grpSpPr>
          <p:sp>
            <p:nvSpPr>
              <p:cNvPr id="23" name="椭圆 22"/>
              <p:cNvSpPr/>
              <p:nvPr/>
            </p:nvSpPr>
            <p:spPr>
              <a:xfrm>
                <a:off x="4851401" y="4754880"/>
                <a:ext cx="459258" cy="459258"/>
              </a:xfrm>
              <a:prstGeom prst="ellipse">
                <a:avLst/>
              </a:prstGeom>
              <a:gradFill>
                <a:gsLst>
                  <a:gs pos="32000">
                    <a:schemeClr val="accent2"/>
                  </a:gs>
                  <a:gs pos="0">
                    <a:schemeClr val="accent2">
                      <a:lumMod val="75000"/>
                    </a:schemeClr>
                  </a:gs>
                  <a:gs pos="69000">
                    <a:schemeClr val="accent3"/>
                  </a:gs>
                  <a:gs pos="97000">
                    <a:schemeClr val="accent4"/>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L 形 23"/>
              <p:cNvSpPr/>
              <p:nvPr/>
            </p:nvSpPr>
            <p:spPr>
              <a:xfrm rot="18900000">
                <a:off x="4946022" y="4869972"/>
                <a:ext cx="270017" cy="155922"/>
              </a:xfrm>
              <a:prstGeom prst="corner">
                <a:avLst>
                  <a:gd name="adj1" fmla="val 15365"/>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31" name="矩形 30"/>
          <p:cNvSpPr/>
          <p:nvPr/>
        </p:nvSpPr>
        <p:spPr>
          <a:xfrm>
            <a:off x="555625" y="4603115"/>
            <a:ext cx="3147695" cy="1863725"/>
          </a:xfrm>
          <a:prstGeom prst="rect">
            <a:avLst/>
          </a:prstGeom>
        </p:spPr>
        <p:txBody>
          <a:bodyPr wrap="square" numCol="1" spcCol="360000">
            <a:spAutoFit/>
          </a:bodyPr>
          <a:lstStyle/>
          <a:p>
            <a:pPr algn="l">
              <a:lnSpc>
                <a:spcPct val="120000"/>
              </a:lnSpc>
            </a:pPr>
            <a:r>
              <a:rPr lang="en-US" altLang="zh-CN" sz="2400"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CocosCreate:</a:t>
            </a:r>
            <a:r>
              <a:rPr lang="zh-CN" altLang="en-US" sz="2400"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主要实现游戏前端场景的搭建和用户界面之间的跳转等的功能</a:t>
            </a:r>
          </a:p>
        </p:txBody>
      </p:sp>
      <p:grpSp>
        <p:nvGrpSpPr>
          <p:cNvPr id="32" name="组 31"/>
          <p:cNvGrpSpPr/>
          <p:nvPr/>
        </p:nvGrpSpPr>
        <p:grpSpPr>
          <a:xfrm>
            <a:off x="1143282" y="3848604"/>
            <a:ext cx="1591056" cy="491490"/>
            <a:chOff x="5883311" y="4917030"/>
            <a:chExt cx="1591056" cy="491490"/>
          </a:xfrm>
        </p:grpSpPr>
        <p:sp>
          <p:nvSpPr>
            <p:cNvPr id="33" name="矩形 32"/>
            <p:cNvSpPr/>
            <p:nvPr/>
          </p:nvSpPr>
          <p:spPr>
            <a:xfrm>
              <a:off x="6270407" y="4917030"/>
              <a:ext cx="1203960" cy="491490"/>
            </a:xfrm>
            <a:prstGeom prst="rect">
              <a:avLst/>
            </a:prstGeom>
          </p:spPr>
          <p:txBody>
            <a:bodyPr wrap="none">
              <a:spAutoFit/>
            </a:bodyPr>
            <a:lstStyle/>
            <a:p>
              <a:pPr defTabSz="1218565">
                <a:lnSpc>
                  <a:spcPct val="130000"/>
                </a:lnSpc>
                <a:defRPr/>
              </a:pPr>
              <a:r>
                <a:rPr lang="zh-CN" altLang="en-US" sz="2000" b="1" kern="0"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黑体" panose="02010609060101010101" charset="-122"/>
                  <a:ea typeface="黑体" panose="02010609060101010101" charset="-122"/>
                </a:rPr>
                <a:t>前端引擎</a:t>
              </a:r>
            </a:p>
          </p:txBody>
        </p:sp>
        <p:grpSp>
          <p:nvGrpSpPr>
            <p:cNvPr id="34" name="组 33"/>
            <p:cNvGrpSpPr/>
            <p:nvPr/>
          </p:nvGrpSpPr>
          <p:grpSpPr>
            <a:xfrm>
              <a:off x="5883311" y="4917030"/>
              <a:ext cx="387096" cy="387096"/>
              <a:chOff x="4851401" y="4754880"/>
              <a:chExt cx="459258" cy="459258"/>
            </a:xfrm>
          </p:grpSpPr>
          <p:sp>
            <p:nvSpPr>
              <p:cNvPr id="35" name="椭圆 34"/>
              <p:cNvSpPr/>
              <p:nvPr/>
            </p:nvSpPr>
            <p:spPr>
              <a:xfrm>
                <a:off x="4851401" y="4754880"/>
                <a:ext cx="459258" cy="459258"/>
              </a:xfrm>
              <a:prstGeom prst="ellipse">
                <a:avLst/>
              </a:prstGeom>
              <a:gradFill>
                <a:gsLst>
                  <a:gs pos="32000">
                    <a:schemeClr val="accent2"/>
                  </a:gs>
                  <a:gs pos="0">
                    <a:schemeClr val="accent2">
                      <a:lumMod val="75000"/>
                    </a:schemeClr>
                  </a:gs>
                  <a:gs pos="69000">
                    <a:schemeClr val="accent3"/>
                  </a:gs>
                  <a:gs pos="97000">
                    <a:schemeClr val="accent4"/>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L 形 35"/>
              <p:cNvSpPr/>
              <p:nvPr/>
            </p:nvSpPr>
            <p:spPr>
              <a:xfrm rot="18900000">
                <a:off x="4946022" y="4869972"/>
                <a:ext cx="270017" cy="155922"/>
              </a:xfrm>
              <a:prstGeom prst="corner">
                <a:avLst>
                  <a:gd name="adj1" fmla="val 15365"/>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pic>
        <p:nvPicPr>
          <p:cNvPr id="5" name="图片 4"/>
          <p:cNvPicPr>
            <a:picLocks noChangeAspect="1"/>
          </p:cNvPicPr>
          <p:nvPr/>
        </p:nvPicPr>
        <p:blipFill>
          <a:blip r:embed="rId2"/>
          <a:srcRect l="12982" t="11787" r="13611" b="9829"/>
          <a:stretch>
            <a:fillRect/>
          </a:stretch>
        </p:blipFill>
        <p:spPr>
          <a:xfrm>
            <a:off x="5271135" y="1713230"/>
            <a:ext cx="1184910" cy="1195070"/>
          </a:xfrm>
          <a:prstGeom prst="roundRect">
            <a:avLst/>
          </a:prstGeom>
        </p:spPr>
      </p:pic>
      <p:sp>
        <p:nvSpPr>
          <p:cNvPr id="8" name="矩形 7"/>
          <p:cNvSpPr/>
          <p:nvPr/>
        </p:nvSpPr>
        <p:spPr>
          <a:xfrm>
            <a:off x="3959225" y="4641215"/>
            <a:ext cx="3338195" cy="1863725"/>
          </a:xfrm>
          <a:prstGeom prst="rect">
            <a:avLst/>
          </a:prstGeom>
        </p:spPr>
        <p:txBody>
          <a:bodyPr wrap="square" numCol="1" spcCol="360000">
            <a:spAutoFit/>
          </a:bodyPr>
          <a:lstStyle/>
          <a:p>
            <a:pPr algn="l">
              <a:lnSpc>
                <a:spcPct val="120000"/>
              </a:lnSpc>
            </a:pPr>
            <a:r>
              <a:rPr lang="zh-CN" altLang="en-US" sz="2400"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微信：主要实现微信登录、微信授权、微信邀请好友和微信好友排行榜</a:t>
            </a:r>
          </a:p>
        </p:txBody>
      </p:sp>
      <p:sp>
        <p:nvSpPr>
          <p:cNvPr id="9" name="矩形 8"/>
          <p:cNvSpPr/>
          <p:nvPr/>
        </p:nvSpPr>
        <p:spPr>
          <a:xfrm>
            <a:off x="8019415" y="4641215"/>
            <a:ext cx="3325495" cy="1420495"/>
          </a:xfrm>
          <a:prstGeom prst="rect">
            <a:avLst/>
          </a:prstGeom>
        </p:spPr>
        <p:txBody>
          <a:bodyPr wrap="square" numCol="1" spcCol="360000">
            <a:spAutoFit/>
          </a:bodyPr>
          <a:lstStyle/>
          <a:p>
            <a:pPr algn="l">
              <a:lnSpc>
                <a:spcPct val="120000"/>
              </a:lnSpc>
            </a:pPr>
            <a:r>
              <a:rPr lang="en-US" altLang="zh-CN" sz="2400"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Matchvs:</a:t>
            </a:r>
            <a:r>
              <a:rPr lang="zh-CN" altLang="en-US" sz="2400"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sym typeface="+mn-ea"/>
              </a:rPr>
              <a:t>主要实现创建房间、匹配房间、玩家的实时通讯、数据存储</a:t>
            </a:r>
          </a:p>
        </p:txBody>
      </p:sp>
      <p:pic>
        <p:nvPicPr>
          <p:cNvPr id="15" name="图片 14" descr="home-line_WPS图片"/>
          <p:cNvPicPr>
            <a:picLocks noChangeAspect="1"/>
          </p:cNvPicPr>
          <p:nvPr/>
        </p:nvPicPr>
        <p:blipFill>
          <a:blip r:embed="rId3"/>
          <a:stretch>
            <a:fillRect/>
          </a:stretch>
        </p:blipFill>
        <p:spPr>
          <a:xfrm>
            <a:off x="8500745" y="1518285"/>
            <a:ext cx="2363470" cy="1630680"/>
          </a:xfrm>
          <a:prstGeom prst="rect">
            <a:avLst/>
          </a:prstGeom>
        </p:spPr>
      </p:pic>
      <p:pic>
        <p:nvPicPr>
          <p:cNvPr id="16" name="图片 15" descr="c3624bc9a1dafa3e421d13373dc46ef2cae00026"/>
          <p:cNvPicPr>
            <a:picLocks noChangeAspect="1"/>
          </p:cNvPicPr>
          <p:nvPr/>
        </p:nvPicPr>
        <p:blipFill>
          <a:blip r:embed="rId4"/>
          <a:stretch>
            <a:fillRect/>
          </a:stretch>
        </p:blipFill>
        <p:spPr>
          <a:xfrm>
            <a:off x="925830" y="1771650"/>
            <a:ext cx="2090420" cy="965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554224" y="3386958"/>
            <a:ext cx="4740275" cy="1861185"/>
            <a:chOff x="6750146" y="2194289"/>
            <a:chExt cx="4740275" cy="1861185"/>
          </a:xfrm>
        </p:grpSpPr>
        <p:sp>
          <p:nvSpPr>
            <p:cNvPr id="3" name="文本框 2"/>
            <p:cNvSpPr txBox="1"/>
            <p:nvPr/>
          </p:nvSpPr>
          <p:spPr>
            <a:xfrm>
              <a:off x="6750146" y="2194289"/>
              <a:ext cx="2237915" cy="1861185"/>
            </a:xfrm>
            <a:prstGeom prst="rect">
              <a:avLst/>
            </a:prstGeom>
          </p:spPr>
          <p:txBody>
            <a:bodyPr wrap="square" anchor="ctr">
              <a:spAutoFit/>
            </a:bodyPr>
            <a:lstStyle>
              <a:defPPr>
                <a:defRPr lang="zh-CN"/>
              </a:defPPr>
              <a:lvl1pPr>
                <a:defRPr sz="32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panose="020B0503020204020204" charset="-122"/>
                  <a:ea typeface="微软雅黑" panose="020B0503020204020204" charset="-122"/>
                  <a:cs typeface="微软雅黑" panose="020B0503020204020204" charset="-122"/>
                </a:defRPr>
              </a:lvl1pPr>
            </a:lstStyle>
            <a:p>
              <a:r>
                <a:rPr lang="en-US" altLang="zh-CN" sz="11500" dirty="0">
                  <a:solidFill>
                    <a:schemeClr val="bg1"/>
                  </a:solidFill>
                </a:rPr>
                <a:t>03</a:t>
              </a:r>
              <a:endParaRPr lang="zh-CN" altLang="en-US" sz="11500" dirty="0">
                <a:solidFill>
                  <a:schemeClr val="bg1"/>
                </a:solidFill>
              </a:endParaRPr>
            </a:p>
          </p:txBody>
        </p:sp>
        <p:sp>
          <p:nvSpPr>
            <p:cNvPr id="4" name="矩形 3"/>
            <p:cNvSpPr/>
            <p:nvPr/>
          </p:nvSpPr>
          <p:spPr>
            <a:xfrm>
              <a:off x="8676101" y="2586922"/>
              <a:ext cx="2814320" cy="1076325"/>
            </a:xfrm>
            <a:prstGeom prst="rect">
              <a:avLst/>
            </a:prstGeom>
          </p:spPr>
          <p:txBody>
            <a:bodyPr wrap="square" anchor="ctr">
              <a:spAutoFit/>
            </a:bodyPr>
            <a:lstStyle/>
            <a:p>
              <a:r>
                <a:rPr lang="zh-CN" altLang="en-US" sz="32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项⽬管理与过程管控</a:t>
              </a:r>
              <a:endParaRPr lang="zh-CN" altLang="en-US" sz="3200" b="1" dirty="0" smtClean="0">
                <a:solidFill>
                  <a:schemeClr val="bg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4781" y="1659553"/>
            <a:ext cx="4282440" cy="1322070"/>
          </a:xfrm>
          <a:prstGeom prst="rect">
            <a:avLst/>
          </a:prstGeom>
          <a:noFill/>
        </p:spPr>
        <p:txBody>
          <a:bodyPr wrap="none" rtlCol="0">
            <a:spAutoFit/>
          </a:bodyPr>
          <a:lstStyle/>
          <a:p>
            <a:pPr algn="ctr"/>
            <a:r>
              <a:rPr kumimoji="1" lang="en-US" altLang="zh-CN" sz="8000" b="1" smtClean="0">
                <a:solidFill>
                  <a:schemeClr val="bg1"/>
                </a:solidFill>
                <a:latin typeface="黑体" panose="02010609060101010101" charset="-122"/>
                <a:ea typeface="黑体" panose="02010609060101010101" charset="-122"/>
                <a:cs typeface="微软雅黑" panose="020B0503020204020204" charset="-122"/>
              </a:rPr>
              <a:t>CONTENTS</a:t>
            </a:r>
            <a:endParaRPr kumimoji="1" lang="zh-CN" altLang="en-US" sz="8000" b="1" dirty="0">
              <a:solidFill>
                <a:schemeClr val="bg1"/>
              </a:solidFill>
              <a:latin typeface="黑体" panose="02010609060101010101" charset="-122"/>
              <a:ea typeface="黑体" panose="02010609060101010101" charset="-122"/>
              <a:cs typeface="微软雅黑" panose="020B0503020204020204" charset="-122"/>
            </a:endParaRPr>
          </a:p>
        </p:txBody>
      </p:sp>
      <p:grpSp>
        <p:nvGrpSpPr>
          <p:cNvPr id="30" name="组 29"/>
          <p:cNvGrpSpPr/>
          <p:nvPr/>
        </p:nvGrpSpPr>
        <p:grpSpPr>
          <a:xfrm>
            <a:off x="669175" y="5006531"/>
            <a:ext cx="2266345" cy="830997"/>
            <a:chOff x="513061" y="5006531"/>
            <a:chExt cx="2266345" cy="830997"/>
          </a:xfrm>
        </p:grpSpPr>
        <p:sp>
          <p:nvSpPr>
            <p:cNvPr id="4" name="文本框 3"/>
            <p:cNvSpPr txBox="1"/>
            <p:nvPr/>
          </p:nvSpPr>
          <p:spPr>
            <a:xfrm>
              <a:off x="513061" y="5006531"/>
              <a:ext cx="809837" cy="830997"/>
            </a:xfrm>
            <a:prstGeom prst="rect">
              <a:avLst/>
            </a:prstGeom>
            <a:noFill/>
          </p:spPr>
          <p:txBody>
            <a:bodyPr wrap="none" rtlCol="0" anchor="ctr">
              <a:spAutoFit/>
            </a:bodyPr>
            <a:lstStyle/>
            <a:p>
              <a:pPr algn="ctr"/>
              <a:r>
                <a:rPr kumimoji="1" lang="en-US" altLang="zh-CN"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rPr>
                <a:t>01</a:t>
              </a:r>
              <a:endParaRPr kumimoji="1"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endParaRPr>
            </a:p>
          </p:txBody>
        </p:sp>
        <p:sp>
          <p:nvSpPr>
            <p:cNvPr id="5" name="矩形 4"/>
            <p:cNvSpPr/>
            <p:nvPr/>
          </p:nvSpPr>
          <p:spPr>
            <a:xfrm>
              <a:off x="1226816" y="5341533"/>
              <a:ext cx="1552590" cy="337185"/>
            </a:xfrm>
            <a:prstGeom prst="rect">
              <a:avLst/>
            </a:prstGeom>
          </p:spPr>
          <p:txBody>
            <a:bodyPr wrap="square" anchor="ctr">
              <a:spAutoFit/>
            </a:bodyPr>
            <a:lstStyle/>
            <a:p>
              <a:r>
                <a:rPr lang="zh-CN" altLang="en-US" sz="16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黑体" panose="02010609060101010101" charset="-122"/>
                  <a:ea typeface="黑体" panose="02010609060101010101" charset="-122"/>
                  <a:cs typeface="微软雅黑" panose="020B0503020204020204" charset="-122"/>
                </a:rPr>
                <a:t>项⽬需求分析</a:t>
              </a:r>
            </a:p>
          </p:txBody>
        </p:sp>
      </p:grpSp>
      <p:grpSp>
        <p:nvGrpSpPr>
          <p:cNvPr id="31" name="组 30"/>
          <p:cNvGrpSpPr/>
          <p:nvPr/>
        </p:nvGrpSpPr>
        <p:grpSpPr>
          <a:xfrm>
            <a:off x="2935519" y="5006531"/>
            <a:ext cx="2266346" cy="830997"/>
            <a:chOff x="2779405" y="5006531"/>
            <a:chExt cx="2266346" cy="830997"/>
          </a:xfrm>
        </p:grpSpPr>
        <p:sp>
          <p:nvSpPr>
            <p:cNvPr id="7" name="文本框 6"/>
            <p:cNvSpPr txBox="1"/>
            <p:nvPr/>
          </p:nvSpPr>
          <p:spPr>
            <a:xfrm>
              <a:off x="2779405" y="5006531"/>
              <a:ext cx="809837" cy="830997"/>
            </a:xfrm>
            <a:prstGeom prst="rect">
              <a:avLst/>
            </a:prstGeom>
            <a:noFill/>
          </p:spPr>
          <p:txBody>
            <a:bodyPr wrap="none" rtlCol="0" anchor="ctr">
              <a:spAutoFit/>
            </a:bodyPr>
            <a:lstStyle/>
            <a:p>
              <a:pPr algn="ctr"/>
              <a:r>
                <a:rPr kumimoji="1" lang="en-US" altLang="zh-CN" sz="48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rPr>
                <a:t>02</a:t>
              </a:r>
              <a:endParaRPr kumimoji="1"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endParaRPr>
            </a:p>
          </p:txBody>
        </p:sp>
        <p:sp>
          <p:nvSpPr>
            <p:cNvPr id="8" name="矩形 7"/>
            <p:cNvSpPr/>
            <p:nvPr/>
          </p:nvSpPr>
          <p:spPr>
            <a:xfrm>
              <a:off x="3493161" y="5218343"/>
              <a:ext cx="1552590" cy="583565"/>
            </a:xfrm>
            <a:prstGeom prst="rect">
              <a:avLst/>
            </a:prstGeom>
          </p:spPr>
          <p:txBody>
            <a:bodyPr wrap="square" anchor="ctr">
              <a:spAutoFit/>
            </a:bodyPr>
            <a:lstStyle/>
            <a:p>
              <a:r>
                <a:rPr lang="zh-CN" altLang="en-US" sz="16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黑体" panose="02010609060101010101" charset="-122"/>
                  <a:ea typeface="黑体" panose="02010609060101010101" charset="-122"/>
                  <a:cs typeface="微软雅黑" panose="020B0503020204020204" charset="-122"/>
                </a:rPr>
                <a:t>项⽬技术调研与选型</a:t>
              </a:r>
            </a:p>
          </p:txBody>
        </p:sp>
      </p:grpSp>
      <p:grpSp>
        <p:nvGrpSpPr>
          <p:cNvPr id="32" name="组 31"/>
          <p:cNvGrpSpPr/>
          <p:nvPr/>
        </p:nvGrpSpPr>
        <p:grpSpPr>
          <a:xfrm>
            <a:off x="5201864" y="5006531"/>
            <a:ext cx="2266346" cy="830997"/>
            <a:chOff x="5045750" y="5006531"/>
            <a:chExt cx="2266346" cy="830997"/>
          </a:xfrm>
        </p:grpSpPr>
        <p:sp>
          <p:nvSpPr>
            <p:cNvPr id="10" name="文本框 9"/>
            <p:cNvSpPr txBox="1"/>
            <p:nvPr/>
          </p:nvSpPr>
          <p:spPr>
            <a:xfrm>
              <a:off x="5045750" y="5006531"/>
              <a:ext cx="809837" cy="830997"/>
            </a:xfrm>
            <a:prstGeom prst="rect">
              <a:avLst/>
            </a:prstGeom>
            <a:noFill/>
          </p:spPr>
          <p:txBody>
            <a:bodyPr wrap="none" rtlCol="0" anchor="ctr">
              <a:spAutoFit/>
            </a:bodyPr>
            <a:lstStyle/>
            <a:p>
              <a:pPr algn="ctr"/>
              <a:r>
                <a:rPr kumimoji="1" lang="en-US" altLang="zh-CN" sz="48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rPr>
                <a:t>03</a:t>
              </a:r>
              <a:endParaRPr kumimoji="1"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endParaRPr>
            </a:p>
          </p:txBody>
        </p:sp>
        <p:sp>
          <p:nvSpPr>
            <p:cNvPr id="11" name="矩形 10"/>
            <p:cNvSpPr/>
            <p:nvPr/>
          </p:nvSpPr>
          <p:spPr>
            <a:xfrm>
              <a:off x="5759506" y="5218343"/>
              <a:ext cx="1552590" cy="583565"/>
            </a:xfrm>
            <a:prstGeom prst="rect">
              <a:avLst/>
            </a:prstGeom>
          </p:spPr>
          <p:txBody>
            <a:bodyPr wrap="square" anchor="ctr">
              <a:spAutoFit/>
            </a:bodyPr>
            <a:lstStyle/>
            <a:p>
              <a:r>
                <a:rPr lang="zh-CN" altLang="en-US" sz="16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黑体" panose="02010609060101010101" charset="-122"/>
                  <a:ea typeface="黑体" panose="02010609060101010101" charset="-122"/>
                  <a:cs typeface="微软雅黑" panose="020B0503020204020204" charset="-122"/>
                </a:rPr>
                <a:t>项⽬管理与过程管控</a:t>
              </a:r>
            </a:p>
          </p:txBody>
        </p:sp>
      </p:grpSp>
      <p:grpSp>
        <p:nvGrpSpPr>
          <p:cNvPr id="33" name="组 32"/>
          <p:cNvGrpSpPr/>
          <p:nvPr/>
        </p:nvGrpSpPr>
        <p:grpSpPr>
          <a:xfrm>
            <a:off x="7468209" y="5006531"/>
            <a:ext cx="2266346" cy="830997"/>
            <a:chOff x="7312095" y="5006531"/>
            <a:chExt cx="2266346" cy="830997"/>
          </a:xfrm>
        </p:grpSpPr>
        <p:sp>
          <p:nvSpPr>
            <p:cNvPr id="13" name="文本框 12"/>
            <p:cNvSpPr txBox="1"/>
            <p:nvPr/>
          </p:nvSpPr>
          <p:spPr>
            <a:xfrm>
              <a:off x="7312095" y="5006531"/>
              <a:ext cx="809837" cy="830997"/>
            </a:xfrm>
            <a:prstGeom prst="rect">
              <a:avLst/>
            </a:prstGeom>
            <a:noFill/>
          </p:spPr>
          <p:txBody>
            <a:bodyPr wrap="none" rtlCol="0" anchor="ctr">
              <a:spAutoFit/>
            </a:bodyPr>
            <a:lstStyle/>
            <a:p>
              <a:pPr algn="ctr"/>
              <a:r>
                <a:rPr kumimoji="1" lang="en-US" altLang="zh-CN" sz="48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rPr>
                <a:t>04</a:t>
              </a:r>
              <a:endParaRPr kumimoji="1"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endParaRPr>
            </a:p>
          </p:txBody>
        </p:sp>
        <p:sp>
          <p:nvSpPr>
            <p:cNvPr id="14" name="矩形 13"/>
            <p:cNvSpPr/>
            <p:nvPr/>
          </p:nvSpPr>
          <p:spPr>
            <a:xfrm>
              <a:off x="8025851" y="5218343"/>
              <a:ext cx="1552590" cy="583565"/>
            </a:xfrm>
            <a:prstGeom prst="rect">
              <a:avLst/>
            </a:prstGeom>
          </p:spPr>
          <p:txBody>
            <a:bodyPr wrap="square" anchor="ctr">
              <a:spAutoFit/>
            </a:bodyPr>
            <a:lstStyle/>
            <a:p>
              <a:r>
                <a:rPr lang="zh-CN" altLang="en-US" sz="16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黑体" panose="02010609060101010101" charset="-122"/>
                  <a:ea typeface="黑体" panose="02010609060101010101" charset="-122"/>
                  <a:cs typeface="微软雅黑" panose="020B0503020204020204" charset="-122"/>
                </a:rPr>
                <a:t>项⽬难点与解决过程</a:t>
              </a:r>
            </a:p>
          </p:txBody>
        </p:sp>
      </p:grpSp>
      <p:grpSp>
        <p:nvGrpSpPr>
          <p:cNvPr id="34" name="组 33"/>
          <p:cNvGrpSpPr/>
          <p:nvPr/>
        </p:nvGrpSpPr>
        <p:grpSpPr>
          <a:xfrm>
            <a:off x="9734555" y="5006531"/>
            <a:ext cx="2266346" cy="830997"/>
            <a:chOff x="9578441" y="5006531"/>
            <a:chExt cx="2266346" cy="830997"/>
          </a:xfrm>
        </p:grpSpPr>
        <p:sp>
          <p:nvSpPr>
            <p:cNvPr id="16" name="文本框 15"/>
            <p:cNvSpPr txBox="1"/>
            <p:nvPr/>
          </p:nvSpPr>
          <p:spPr>
            <a:xfrm>
              <a:off x="9578441" y="5006531"/>
              <a:ext cx="809837" cy="830997"/>
            </a:xfrm>
            <a:prstGeom prst="rect">
              <a:avLst/>
            </a:prstGeom>
            <a:noFill/>
          </p:spPr>
          <p:txBody>
            <a:bodyPr wrap="none" rtlCol="0" anchor="ctr">
              <a:spAutoFit/>
            </a:bodyPr>
            <a:lstStyle/>
            <a:p>
              <a:pPr algn="ctr"/>
              <a:r>
                <a:rPr kumimoji="1" lang="en-US" altLang="zh-CN" sz="48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rPr>
                <a:t>05</a:t>
              </a:r>
              <a:endParaRPr kumimoji="1" lang="zh-CN" altLang="en-US" sz="4800" b="1" dirty="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Calibri" panose="020F0502020204030204"/>
                <a:ea typeface="宋体" panose="02010600030101010101" pitchFamily="2" charset="-122"/>
              </a:endParaRPr>
            </a:p>
          </p:txBody>
        </p:sp>
        <p:sp>
          <p:nvSpPr>
            <p:cNvPr id="17" name="矩形 16"/>
            <p:cNvSpPr/>
            <p:nvPr/>
          </p:nvSpPr>
          <p:spPr>
            <a:xfrm>
              <a:off x="10292197" y="5218343"/>
              <a:ext cx="1552590" cy="583565"/>
            </a:xfrm>
            <a:prstGeom prst="rect">
              <a:avLst/>
            </a:prstGeom>
          </p:spPr>
          <p:txBody>
            <a:bodyPr wrap="square" anchor="ctr">
              <a:spAutoFit/>
            </a:bodyPr>
            <a:lstStyle/>
            <a:p>
              <a:r>
                <a:rPr lang="zh-CN" altLang="en-US" sz="1600" b="1" dirty="0" smtClean="0">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黑体" panose="02010609060101010101" charset="-122"/>
                  <a:ea typeface="黑体" panose="02010609060101010101" charset="-122"/>
                  <a:cs typeface="微软雅黑" panose="020B0503020204020204" charset="-122"/>
                </a:rPr>
                <a:t>测试与⽂档完备度</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430" y="258445"/>
            <a:ext cx="4854575" cy="721360"/>
          </a:xfrm>
        </p:spPr>
        <p:txBody>
          <a:bodyPr/>
          <a:lstStyle/>
          <a:p>
            <a:r>
              <a:rPr kumimoji="1" lang="en-US" altLang="zh-CN" dirty="0" smtClean="0"/>
              <a:t>01</a:t>
            </a:r>
            <a:r>
              <a:rPr kumimoji="1" lang="zh-CN" altLang="en-US" dirty="0" smtClean="0"/>
              <a:t> 使⽤ Git 进⾏软件的版本管理 </a:t>
            </a:r>
          </a:p>
        </p:txBody>
      </p:sp>
      <p:sp>
        <p:nvSpPr>
          <p:cNvPr id="4" name="文本框 3"/>
          <p:cNvSpPr txBox="1"/>
          <p:nvPr/>
        </p:nvSpPr>
        <p:spPr>
          <a:xfrm>
            <a:off x="500380" y="1162685"/>
            <a:ext cx="5135880" cy="4707890"/>
          </a:xfrm>
          <a:prstGeom prst="rect">
            <a:avLst/>
          </a:prstGeom>
          <a:noFill/>
        </p:spPr>
        <p:txBody>
          <a:bodyPr wrap="none" rtlCol="0">
            <a:spAutoFit/>
          </a:bodyPr>
          <a:lstStyle/>
          <a:p>
            <a:pPr algn="l"/>
            <a:r>
              <a:rPr lang="zh-CN" altLang="en-US" sz="2000">
                <a:solidFill>
                  <a:schemeClr val="bg2"/>
                </a:solidFill>
                <a:latin typeface="黑体" panose="02010609060101010101" charset="-122"/>
                <a:ea typeface="黑体" panose="02010609060101010101" charset="-122"/>
                <a:cs typeface="黑体" panose="02010609060101010101" charset="-122"/>
                <a:sym typeface="+mn-ea"/>
              </a:rPr>
              <a:t>提交代码</a:t>
            </a:r>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git checkout -b zpj-xxx</a:t>
            </a:r>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git add .</a:t>
            </a:r>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git status</a:t>
            </a:r>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git commit -m </a:t>
            </a: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“This is my commit message. Ref #xxx”</a:t>
            </a:r>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git push origin zpj-xxx</a:t>
            </a:r>
          </a:p>
          <a:p>
            <a:pPr algn="l"/>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zh-CN" altLang="en-US" sz="2000">
                <a:solidFill>
                  <a:schemeClr val="bg2"/>
                </a:solidFill>
                <a:latin typeface="黑体" panose="02010609060101010101" charset="-122"/>
                <a:ea typeface="黑体" panose="02010609060101010101" charset="-122"/>
                <a:cs typeface="黑体" panose="02010609060101010101" charset="-122"/>
                <a:sym typeface="+mn-ea"/>
              </a:rPr>
              <a:t>合并请求有冲突</a:t>
            </a:r>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git pull --rebase origin master        </a:t>
            </a:r>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zh-CN" altLang="en-US" sz="2000">
                <a:solidFill>
                  <a:schemeClr val="bg2"/>
                </a:solidFill>
                <a:latin typeface="黑体" panose="02010609060101010101" charset="-122"/>
                <a:ea typeface="黑体" panose="02010609060101010101" charset="-122"/>
                <a:cs typeface="黑体" panose="02010609060101010101" charset="-122"/>
                <a:sym typeface="+mn-ea"/>
              </a:rPr>
              <a:t>解决冲突</a:t>
            </a:r>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git rebase --continue  </a:t>
            </a:r>
            <a:r>
              <a:rPr lang="zh-CN" altLang="en-US" sz="2000">
                <a:solidFill>
                  <a:schemeClr val="bg2"/>
                </a:solidFill>
                <a:latin typeface="黑体" panose="02010609060101010101" charset="-122"/>
                <a:ea typeface="黑体" panose="02010609060101010101" charset="-122"/>
                <a:cs typeface="黑体" panose="02010609060101010101" charset="-122"/>
                <a:sym typeface="+mn-ea"/>
              </a:rPr>
              <a:t>直到没冲突</a:t>
            </a:r>
            <a:endParaRPr lang="en-US" altLang="zh-CN" sz="2000">
              <a:solidFill>
                <a:schemeClr val="bg2"/>
              </a:solidFill>
              <a:latin typeface="黑体" panose="02010609060101010101" charset="-122"/>
              <a:ea typeface="黑体" panose="02010609060101010101" charset="-122"/>
              <a:cs typeface="黑体" panose="02010609060101010101" charset="-122"/>
            </a:endParaRP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git add .   </a:t>
            </a:r>
            <a:r>
              <a:rPr lang="zh-CN" altLang="en-US" sz="2000">
                <a:solidFill>
                  <a:schemeClr val="bg2"/>
                </a:solidFill>
                <a:latin typeface="黑体" panose="02010609060101010101" charset="-122"/>
                <a:ea typeface="黑体" panose="02010609060101010101" charset="-122"/>
                <a:cs typeface="黑体" panose="02010609060101010101" charset="-122"/>
                <a:sym typeface="+mn-ea"/>
              </a:rPr>
              <a:t>不进行commit</a:t>
            </a:r>
            <a:endParaRPr lang="zh-CN" altLang="en-US" sz="2000">
              <a:solidFill>
                <a:schemeClr val="bg2"/>
              </a:solidFill>
              <a:latin typeface="黑体" panose="02010609060101010101" charset="-122"/>
              <a:ea typeface="黑体" panose="02010609060101010101" charset="-122"/>
              <a:cs typeface="黑体" panose="02010609060101010101" charset="-122"/>
            </a:endParaRPr>
          </a:p>
          <a:p>
            <a:pPr algn="l"/>
            <a:r>
              <a:rPr lang="en-US" altLang="zh-CN" sz="2000">
                <a:solidFill>
                  <a:schemeClr val="bg2"/>
                </a:solidFill>
                <a:latin typeface="黑体" panose="02010609060101010101" charset="-122"/>
                <a:ea typeface="黑体" panose="02010609060101010101" charset="-122"/>
                <a:cs typeface="黑体" panose="02010609060101010101" charset="-122"/>
                <a:sym typeface="+mn-ea"/>
              </a:rPr>
              <a:t>git push origin zpj-xxx</a:t>
            </a:r>
            <a:endParaRPr lang="en-US" altLang="zh-CN" sz="2000">
              <a:solidFill>
                <a:schemeClr val="bg2"/>
              </a:solidFill>
              <a:latin typeface="黑体" panose="02010609060101010101" charset="-122"/>
              <a:ea typeface="黑体" panose="02010609060101010101" charset="-122"/>
              <a:cs typeface="黑体" panose="02010609060101010101" charset="-122"/>
            </a:endParaRPr>
          </a:p>
          <a:p>
            <a:endParaRPr lang="en-US" altLang="zh-CN" sz="2000">
              <a:solidFill>
                <a:schemeClr val="bg2"/>
              </a:solidFill>
              <a:latin typeface="黑体" panose="02010609060101010101" charset="-122"/>
              <a:ea typeface="黑体" panose="02010609060101010101" charset="-122"/>
              <a:cs typeface="黑体" panose="02010609060101010101" charset="-122"/>
            </a:endParaRPr>
          </a:p>
        </p:txBody>
      </p:sp>
      <p:pic>
        <p:nvPicPr>
          <p:cNvPr id="5" name="图片 4"/>
          <p:cNvPicPr>
            <a:picLocks noChangeAspect="1"/>
          </p:cNvPicPr>
          <p:nvPr/>
        </p:nvPicPr>
        <p:blipFill>
          <a:blip r:embed="rId2"/>
          <a:stretch>
            <a:fillRect/>
          </a:stretch>
        </p:blipFill>
        <p:spPr>
          <a:xfrm>
            <a:off x="5855970" y="1348105"/>
            <a:ext cx="5654040" cy="45948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MileStone （里程碑）</a:t>
            </a:r>
          </a:p>
        </p:txBody>
      </p:sp>
      <p:sp>
        <p:nvSpPr>
          <p:cNvPr id="7" name="矩形 6"/>
          <p:cNvSpPr/>
          <p:nvPr/>
        </p:nvSpPr>
        <p:spPr>
          <a:xfrm>
            <a:off x="4641215" y="4387215"/>
            <a:ext cx="3399790" cy="2290445"/>
          </a:xfrm>
          <a:prstGeom prst="rect">
            <a:avLst/>
          </a:prstGeom>
        </p:spPr>
        <p:txBody>
          <a:bodyPr wrap="square" numCol="1" spcCol="360000">
            <a:spAutoFit/>
          </a:bodyPr>
          <a:lstStyle/>
          <a:p>
            <a:pPr algn="l" defTabSz="608965">
              <a:lnSpc>
                <a:spcPct val="130000"/>
              </a:lnSpc>
              <a:buNone/>
            </a:pPr>
            <a:r>
              <a:rPr lang="zh-CN" altLang="en-US" sz="1600" b="1" dirty="0">
                <a:solidFill>
                  <a:schemeClr val="tx1">
                    <a:lumMod val="75000"/>
                    <a:lumOff val="25000"/>
                  </a:schemeClr>
                </a:solidFill>
                <a:latin typeface="黑体" panose="02010609060101010101" charset="-122"/>
                <a:ea typeface="黑体" panose="02010609060101010101" charset="-122"/>
                <a:cs typeface="黑体" panose="02010609060101010101" charset="-122"/>
              </a:rPr>
              <a:t>时间：</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1月6日 - 1月14日</a:t>
            </a:r>
          </a:p>
          <a:p>
            <a:pPr algn="l" defTabSz="608965">
              <a:lnSpc>
                <a:spcPct val="130000"/>
              </a:lnSpc>
              <a:buNone/>
            </a:pPr>
            <a:r>
              <a:rPr lang="zh-CN" altLang="en-US" sz="1600" b="1" dirty="0">
                <a:solidFill>
                  <a:schemeClr val="tx1">
                    <a:lumMod val="75000"/>
                    <a:lumOff val="25000"/>
                  </a:schemeClr>
                </a:solidFill>
                <a:latin typeface="黑体" panose="02010609060101010101" charset="-122"/>
                <a:ea typeface="黑体" panose="02010609060101010101" charset="-122"/>
                <a:cs typeface="黑体" panose="02010609060101010101" charset="-122"/>
              </a:rPr>
              <a:t>工作：</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1. 游戏内的逻辑实现</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algn="l" defTabSz="608965">
              <a:lnSpc>
                <a:spcPct val="130000"/>
              </a:lnSpc>
              <a:buNone/>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2. 模式选择、房间匹配</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algn="l" defTabSz="608965">
              <a:lnSpc>
                <a:spcPct val="130000"/>
              </a:lnSpc>
              <a:buNone/>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3. 游戏商城购买生命、道具</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algn="l" defTabSz="608965">
              <a:lnSpc>
                <a:spcPct val="130000"/>
              </a:lnSpc>
              <a:buNone/>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4. CI 流水线管理项目质量</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algn="l" defTabSz="608965">
              <a:lnSpc>
                <a:spcPct val="130000"/>
              </a:lnSpc>
              <a:buNone/>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5. Git hooks辅助工程质量</a:t>
            </a:r>
            <a:r>
              <a:rPr lang="en-US" altLang="zh-CN" sz="1400" dirty="0">
                <a:solidFill>
                  <a:schemeClr val="tx1">
                    <a:lumMod val="75000"/>
                    <a:lumOff val="25000"/>
                  </a:schemeClr>
                </a:solidFill>
                <a:latin typeface="黑体" panose="02010609060101010101" charset="-122"/>
                <a:ea typeface="黑体" panose="02010609060101010101" charset="-122"/>
                <a:cs typeface="黑体" panose="02010609060101010101" charset="-122"/>
              </a:rPr>
              <a:t>	</a:t>
            </a:r>
            <a:endParaRPr lang="zh-CN" altLang="en-US" sz="14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p:txBody>
      </p:sp>
      <p:grpSp>
        <p:nvGrpSpPr>
          <p:cNvPr id="14" name="组 13"/>
          <p:cNvGrpSpPr/>
          <p:nvPr/>
        </p:nvGrpSpPr>
        <p:grpSpPr>
          <a:xfrm>
            <a:off x="4641305" y="3848604"/>
            <a:ext cx="1992376" cy="410845"/>
            <a:chOff x="5883311" y="4917030"/>
            <a:chExt cx="1992376" cy="410845"/>
          </a:xfrm>
        </p:grpSpPr>
        <p:sp>
          <p:nvSpPr>
            <p:cNvPr id="10" name="矩形 9"/>
            <p:cNvSpPr/>
            <p:nvPr/>
          </p:nvSpPr>
          <p:spPr>
            <a:xfrm>
              <a:off x="6270407" y="4917030"/>
              <a:ext cx="1605280" cy="410845"/>
            </a:xfrm>
            <a:prstGeom prst="rect">
              <a:avLst/>
            </a:prstGeom>
          </p:spPr>
          <p:txBody>
            <a:bodyPr wrap="none">
              <a:spAutoFit/>
            </a:bodyPr>
            <a:lstStyle/>
            <a:p>
              <a:pPr algn="l" defTabSz="1218565">
                <a:lnSpc>
                  <a:spcPct val="130000"/>
                </a:lnSpc>
                <a:defRPr/>
              </a:pPr>
              <a:r>
                <a:rPr lang="zh-CN" altLang="en-US" sz="1600" b="1" kern="0"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panose="020B0503020204020204" charset="-122"/>
                  <a:sym typeface="+mn-ea"/>
                </a:rPr>
                <a:t>第二次迭代计划</a:t>
              </a:r>
              <a:endParaRPr lang="en-US" altLang="zh-CN" sz="1600" b="1" kern="0"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panose="020B0503020204020204" charset="-122"/>
              </a:endParaRPr>
            </a:p>
          </p:txBody>
        </p:sp>
        <p:grpSp>
          <p:nvGrpSpPr>
            <p:cNvPr id="11" name="组 10"/>
            <p:cNvGrpSpPr/>
            <p:nvPr/>
          </p:nvGrpSpPr>
          <p:grpSpPr>
            <a:xfrm>
              <a:off x="5883311" y="4917030"/>
              <a:ext cx="387096" cy="387096"/>
              <a:chOff x="4851401" y="4754880"/>
              <a:chExt cx="459258" cy="459258"/>
            </a:xfrm>
          </p:grpSpPr>
          <p:sp>
            <p:nvSpPr>
              <p:cNvPr id="12" name="椭圆 11"/>
              <p:cNvSpPr/>
              <p:nvPr/>
            </p:nvSpPr>
            <p:spPr>
              <a:xfrm>
                <a:off x="4851401" y="4754880"/>
                <a:ext cx="459258" cy="459258"/>
              </a:xfrm>
              <a:prstGeom prst="ellipse">
                <a:avLst/>
              </a:prstGeom>
              <a:gradFill>
                <a:gsLst>
                  <a:gs pos="32000">
                    <a:schemeClr val="accent2"/>
                  </a:gs>
                  <a:gs pos="0">
                    <a:schemeClr val="accent2">
                      <a:lumMod val="75000"/>
                    </a:schemeClr>
                  </a:gs>
                  <a:gs pos="69000">
                    <a:schemeClr val="accent3"/>
                  </a:gs>
                  <a:gs pos="97000">
                    <a:schemeClr val="accent4"/>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L 形 12"/>
              <p:cNvSpPr/>
              <p:nvPr/>
            </p:nvSpPr>
            <p:spPr>
              <a:xfrm rot="18900000">
                <a:off x="4946022" y="4869972"/>
                <a:ext cx="270017" cy="155922"/>
              </a:xfrm>
              <a:prstGeom prst="corner">
                <a:avLst>
                  <a:gd name="adj1" fmla="val 15365"/>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19" name="矩形 18"/>
          <p:cNvSpPr/>
          <p:nvPr/>
        </p:nvSpPr>
        <p:spPr>
          <a:xfrm>
            <a:off x="8139430" y="4387215"/>
            <a:ext cx="3627755" cy="2011045"/>
          </a:xfrm>
          <a:prstGeom prst="rect">
            <a:avLst/>
          </a:prstGeom>
        </p:spPr>
        <p:txBody>
          <a:bodyPr wrap="square" numCol="1" spcCol="360000">
            <a:spAutoFit/>
          </a:bodyPr>
          <a:lstStyle/>
          <a:p>
            <a:pPr algn="l" defTabSz="608965">
              <a:lnSpc>
                <a:spcPct val="130000"/>
              </a:lnSpc>
              <a:buNone/>
            </a:pPr>
            <a:r>
              <a:rPr lang="zh-CN" altLang="en-US" sz="1600" b="1" dirty="0">
                <a:solidFill>
                  <a:schemeClr val="tx1">
                    <a:lumMod val="75000"/>
                    <a:lumOff val="25000"/>
                  </a:schemeClr>
                </a:solidFill>
                <a:latin typeface="黑体" panose="02010609060101010101" charset="-122"/>
                <a:ea typeface="黑体" panose="02010609060101010101" charset="-122"/>
                <a:cs typeface="黑体" panose="02010609060101010101" charset="-122"/>
              </a:rPr>
              <a:t>时间：</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1月14日 - 1月20日</a:t>
            </a:r>
          </a:p>
          <a:p>
            <a:pPr algn="l" defTabSz="608965">
              <a:lnSpc>
                <a:spcPct val="130000"/>
              </a:lnSpc>
              <a:buNone/>
            </a:pPr>
            <a:r>
              <a:rPr lang="zh-CN" altLang="en-US" sz="1600" b="1" dirty="0">
                <a:solidFill>
                  <a:schemeClr val="tx1">
                    <a:lumMod val="75000"/>
                    <a:lumOff val="25000"/>
                  </a:schemeClr>
                </a:solidFill>
                <a:latin typeface="黑体" panose="02010609060101010101" charset="-122"/>
                <a:ea typeface="黑体" panose="02010609060101010101" charset="-122"/>
                <a:cs typeface="黑体" panose="02010609060101010101" charset="-122"/>
              </a:rPr>
              <a:t>工作：</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1. 游戏界面的优化</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algn="l" defTabSz="608965">
              <a:lnSpc>
                <a:spcPct val="130000"/>
              </a:lnSpc>
              <a:buNone/>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2. 代码的调整和优化</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algn="l" defTabSz="608965">
              <a:lnSpc>
                <a:spcPct val="130000"/>
              </a:lnSpc>
              <a:buNone/>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3. 相同小组的交叉测试</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algn="l" defTabSz="608965">
              <a:lnSpc>
                <a:spcPct val="130000"/>
              </a:lnSpc>
              <a:buNone/>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4. 死亡逻辑、小细节的处理</a:t>
            </a:r>
          </a:p>
          <a:p>
            <a:pPr algn="l" defTabSz="608965">
              <a:lnSpc>
                <a:spcPct val="130000"/>
              </a:lnSpc>
              <a:buNone/>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	5.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邀请好友进入游戏</a:t>
            </a:r>
          </a:p>
        </p:txBody>
      </p:sp>
      <p:grpSp>
        <p:nvGrpSpPr>
          <p:cNvPr id="20" name="组 19"/>
          <p:cNvGrpSpPr/>
          <p:nvPr/>
        </p:nvGrpSpPr>
        <p:grpSpPr>
          <a:xfrm>
            <a:off x="8139327" y="3848604"/>
            <a:ext cx="1992376" cy="410845"/>
            <a:chOff x="5883311" y="4917030"/>
            <a:chExt cx="1992376" cy="410845"/>
          </a:xfrm>
        </p:grpSpPr>
        <p:sp>
          <p:nvSpPr>
            <p:cNvPr id="21" name="矩形 20"/>
            <p:cNvSpPr/>
            <p:nvPr/>
          </p:nvSpPr>
          <p:spPr>
            <a:xfrm>
              <a:off x="6270407" y="4917030"/>
              <a:ext cx="1605280" cy="410845"/>
            </a:xfrm>
            <a:prstGeom prst="rect">
              <a:avLst/>
            </a:prstGeom>
          </p:spPr>
          <p:txBody>
            <a:bodyPr wrap="none">
              <a:spAutoFit/>
            </a:bodyPr>
            <a:lstStyle/>
            <a:p>
              <a:pPr algn="l" defTabSz="1218565">
                <a:lnSpc>
                  <a:spcPct val="130000"/>
                </a:lnSpc>
                <a:defRPr/>
              </a:pPr>
              <a:r>
                <a:rPr lang="zh-CN" altLang="en-US" sz="1600" b="1" kern="0"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panose="020B0503020204020204" charset="-122"/>
                  <a:sym typeface="+mn-ea"/>
                </a:rPr>
                <a:t>第三次迭代计划</a:t>
              </a:r>
              <a:endParaRPr lang="en-US" altLang="zh-CN" sz="1600" b="1" kern="0"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panose="020B0503020204020204" charset="-122"/>
              </a:endParaRPr>
            </a:p>
          </p:txBody>
        </p:sp>
        <p:grpSp>
          <p:nvGrpSpPr>
            <p:cNvPr id="22" name="组 21"/>
            <p:cNvGrpSpPr/>
            <p:nvPr/>
          </p:nvGrpSpPr>
          <p:grpSpPr>
            <a:xfrm>
              <a:off x="5883311" y="4917030"/>
              <a:ext cx="387096" cy="387096"/>
              <a:chOff x="4851401" y="4754880"/>
              <a:chExt cx="459258" cy="459258"/>
            </a:xfrm>
          </p:grpSpPr>
          <p:sp>
            <p:nvSpPr>
              <p:cNvPr id="23" name="椭圆 22"/>
              <p:cNvSpPr/>
              <p:nvPr/>
            </p:nvSpPr>
            <p:spPr>
              <a:xfrm>
                <a:off x="4851401" y="4754880"/>
                <a:ext cx="459258" cy="459258"/>
              </a:xfrm>
              <a:prstGeom prst="ellipse">
                <a:avLst/>
              </a:prstGeom>
              <a:gradFill>
                <a:gsLst>
                  <a:gs pos="32000">
                    <a:schemeClr val="accent2"/>
                  </a:gs>
                  <a:gs pos="0">
                    <a:schemeClr val="accent2">
                      <a:lumMod val="75000"/>
                    </a:schemeClr>
                  </a:gs>
                  <a:gs pos="69000">
                    <a:schemeClr val="accent3"/>
                  </a:gs>
                  <a:gs pos="97000">
                    <a:schemeClr val="accent4"/>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L 形 23"/>
              <p:cNvSpPr/>
              <p:nvPr/>
            </p:nvSpPr>
            <p:spPr>
              <a:xfrm rot="18900000">
                <a:off x="4946022" y="4869972"/>
                <a:ext cx="270017" cy="155922"/>
              </a:xfrm>
              <a:prstGeom prst="corner">
                <a:avLst>
                  <a:gd name="adj1" fmla="val 15365"/>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31" name="矩形 30"/>
          <p:cNvSpPr/>
          <p:nvPr/>
        </p:nvSpPr>
        <p:spPr>
          <a:xfrm>
            <a:off x="1143000" y="4387215"/>
            <a:ext cx="3253740" cy="2011045"/>
          </a:xfrm>
          <a:prstGeom prst="rect">
            <a:avLst/>
          </a:prstGeom>
        </p:spPr>
        <p:txBody>
          <a:bodyPr wrap="square" numCol="1" spcCol="360000">
            <a:spAutoFit/>
          </a:bodyPr>
          <a:lstStyle/>
          <a:p>
            <a:pPr defTabSz="608965">
              <a:lnSpc>
                <a:spcPct val="130000"/>
              </a:lnSpc>
            </a:pPr>
            <a:r>
              <a:rPr lang="zh-CN" altLang="en-US" sz="1600" b="1" dirty="0">
                <a:solidFill>
                  <a:schemeClr val="tx1">
                    <a:lumMod val="75000"/>
                    <a:lumOff val="25000"/>
                  </a:schemeClr>
                </a:solidFill>
                <a:latin typeface="黑体" panose="02010609060101010101" charset="-122"/>
                <a:ea typeface="黑体" panose="02010609060101010101" charset="-122"/>
                <a:cs typeface="黑体" panose="02010609060101010101" charset="-122"/>
              </a:rPr>
              <a:t>时间：</a:t>
            </a: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12</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月</a:t>
            </a: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29</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日 </a:t>
            </a: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- 1</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月</a:t>
            </a: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6</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rPr>
              <a:t>日</a:t>
            </a:r>
          </a:p>
          <a:p>
            <a:pPr defTabSz="608965">
              <a:lnSpc>
                <a:spcPct val="130000"/>
              </a:lnSpc>
            </a:pPr>
            <a:r>
              <a:rPr lang="zh-CN" altLang="en-US" sz="1600" b="1" dirty="0">
                <a:solidFill>
                  <a:schemeClr val="tx1">
                    <a:lumMod val="75000"/>
                    <a:lumOff val="25000"/>
                  </a:schemeClr>
                </a:solidFill>
                <a:latin typeface="黑体" panose="02010609060101010101" charset="-122"/>
                <a:ea typeface="黑体" panose="02010609060101010101" charset="-122"/>
                <a:cs typeface="黑体" panose="02010609060101010101" charset="-122"/>
              </a:rPr>
              <a:t>工作：</a:t>
            </a: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1.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项目需求分析</a:t>
            </a:r>
          </a:p>
          <a:p>
            <a:pPr defTabSz="608965">
              <a:lnSpc>
                <a:spcPct val="130000"/>
              </a:lnSpc>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2.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确定项目结构</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defTabSz="608965">
              <a:lnSpc>
                <a:spcPct val="130000"/>
              </a:lnSpc>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3.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前端界面的设计与搭建</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defTabSz="608965">
              <a:lnSpc>
                <a:spcPct val="130000"/>
              </a:lnSpc>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4.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学习相关文档和资料</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endParaRPr>
          </a:p>
          <a:p>
            <a:pPr defTabSz="608965">
              <a:lnSpc>
                <a:spcPct val="130000"/>
              </a:lnSpc>
            </a:pPr>
            <a:r>
              <a:rPr lang="en-US" alt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	5. Git</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ea"/>
              </a:rPr>
              <a:t>项目管理工具的使用</a:t>
            </a:r>
          </a:p>
        </p:txBody>
      </p:sp>
      <p:grpSp>
        <p:nvGrpSpPr>
          <p:cNvPr id="32" name="组 31"/>
          <p:cNvGrpSpPr/>
          <p:nvPr/>
        </p:nvGrpSpPr>
        <p:grpSpPr>
          <a:xfrm>
            <a:off x="1143282" y="3848604"/>
            <a:ext cx="1992376" cy="410845"/>
            <a:chOff x="5883311" y="4917030"/>
            <a:chExt cx="1992376" cy="410845"/>
          </a:xfrm>
        </p:grpSpPr>
        <p:sp>
          <p:nvSpPr>
            <p:cNvPr id="33" name="矩形 32"/>
            <p:cNvSpPr/>
            <p:nvPr/>
          </p:nvSpPr>
          <p:spPr>
            <a:xfrm>
              <a:off x="6270407" y="4917030"/>
              <a:ext cx="1605280" cy="410845"/>
            </a:xfrm>
            <a:prstGeom prst="rect">
              <a:avLst/>
            </a:prstGeom>
          </p:spPr>
          <p:txBody>
            <a:bodyPr wrap="none">
              <a:spAutoFit/>
            </a:bodyPr>
            <a:lstStyle/>
            <a:p>
              <a:pPr defTabSz="1218565">
                <a:lnSpc>
                  <a:spcPct val="130000"/>
                </a:lnSpc>
                <a:defRPr/>
              </a:pPr>
              <a:r>
                <a:rPr lang="zh-CN" altLang="en-US" sz="1600" b="1" kern="0" dirty="0">
                  <a:gradFill>
                    <a:gsLst>
                      <a:gs pos="32000">
                        <a:schemeClr val="accent2"/>
                      </a:gs>
                      <a:gs pos="0">
                        <a:schemeClr val="accent2">
                          <a:lumMod val="75000"/>
                        </a:schemeClr>
                      </a:gs>
                      <a:gs pos="69000">
                        <a:schemeClr val="accent3"/>
                      </a:gs>
                      <a:gs pos="97000">
                        <a:schemeClr val="accent4"/>
                      </a:gs>
                    </a:gsLst>
                    <a:path path="circle">
                      <a:fillToRect t="100000" r="100000"/>
                    </a:path>
                  </a:gradFill>
                  <a:ea typeface="微软雅黑" panose="020B0503020204020204" charset="-122"/>
                </a:rPr>
                <a:t>第一次迭代计划</a:t>
              </a:r>
            </a:p>
          </p:txBody>
        </p:sp>
        <p:grpSp>
          <p:nvGrpSpPr>
            <p:cNvPr id="34" name="组 33"/>
            <p:cNvGrpSpPr/>
            <p:nvPr/>
          </p:nvGrpSpPr>
          <p:grpSpPr>
            <a:xfrm>
              <a:off x="5883311" y="4917030"/>
              <a:ext cx="387096" cy="387096"/>
              <a:chOff x="4851401" y="4754880"/>
              <a:chExt cx="459258" cy="459258"/>
            </a:xfrm>
          </p:grpSpPr>
          <p:sp>
            <p:nvSpPr>
              <p:cNvPr id="35" name="椭圆 34"/>
              <p:cNvSpPr/>
              <p:nvPr/>
            </p:nvSpPr>
            <p:spPr>
              <a:xfrm>
                <a:off x="4851401" y="4754880"/>
                <a:ext cx="459258" cy="459258"/>
              </a:xfrm>
              <a:prstGeom prst="ellipse">
                <a:avLst/>
              </a:prstGeom>
              <a:gradFill>
                <a:gsLst>
                  <a:gs pos="32000">
                    <a:schemeClr val="accent2"/>
                  </a:gs>
                  <a:gs pos="0">
                    <a:schemeClr val="accent2">
                      <a:lumMod val="75000"/>
                    </a:schemeClr>
                  </a:gs>
                  <a:gs pos="69000">
                    <a:schemeClr val="accent3"/>
                  </a:gs>
                  <a:gs pos="97000">
                    <a:schemeClr val="accent4"/>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L 形 35"/>
              <p:cNvSpPr/>
              <p:nvPr/>
            </p:nvSpPr>
            <p:spPr>
              <a:xfrm rot="18900000">
                <a:off x="4946022" y="4869972"/>
                <a:ext cx="270017" cy="155922"/>
              </a:xfrm>
              <a:prstGeom prst="corner">
                <a:avLst>
                  <a:gd name="adj1" fmla="val 15365"/>
                  <a:gd name="adj2" fmla="val 157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pic>
        <p:nvPicPr>
          <p:cNvPr id="3" name="图片 2"/>
          <p:cNvPicPr>
            <a:picLocks noChangeAspect="1"/>
          </p:cNvPicPr>
          <p:nvPr/>
        </p:nvPicPr>
        <p:blipFill>
          <a:blip r:embed="rId2"/>
          <a:stretch>
            <a:fillRect/>
          </a:stretch>
        </p:blipFill>
        <p:spPr>
          <a:xfrm>
            <a:off x="2271395" y="895350"/>
            <a:ext cx="7332980" cy="2540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03</a:t>
            </a:r>
            <a:r>
              <a:rPr kumimoji="1" lang="zh-CN" altLang="en-US" dirty="0" smtClean="0"/>
              <a:t> </a:t>
            </a:r>
            <a:r>
              <a:rPr kumimoji="1" lang="en-US" altLang="zh-CN" dirty="0" smtClean="0"/>
              <a:t>issue</a:t>
            </a:r>
            <a:r>
              <a:rPr kumimoji="1" lang="zh-CN" altLang="en-US" dirty="0" smtClean="0"/>
              <a:t>的合理使用</a:t>
            </a:r>
          </a:p>
        </p:txBody>
      </p:sp>
      <p:sp>
        <p:nvSpPr>
          <p:cNvPr id="9" name="文本框 8"/>
          <p:cNvSpPr txBox="1"/>
          <p:nvPr/>
        </p:nvSpPr>
        <p:spPr>
          <a:xfrm>
            <a:off x="8828405" y="1075055"/>
            <a:ext cx="2712085" cy="1568450"/>
          </a:xfrm>
          <a:prstGeom prst="rect">
            <a:avLst/>
          </a:prstGeom>
          <a:noFill/>
        </p:spPr>
        <p:txBody>
          <a:bodyPr wrap="square" rtlCol="0">
            <a:spAutoFit/>
          </a:bodyPr>
          <a:lstStyle/>
          <a:p>
            <a:r>
              <a:rPr lang="zh-CN" altLang="en-US" sz="2400">
                <a:solidFill>
                  <a:schemeClr val="bg1"/>
                </a:solidFill>
                <a:latin typeface="黑体" panose="02010609060101010101" charset="-122"/>
                <a:ea typeface="黑体" panose="02010609060101010101" charset="-122"/>
                <a:cs typeface="黑体" panose="02010609060101010101" charset="-122"/>
              </a:rPr>
              <a:t>使用</a:t>
            </a:r>
            <a:r>
              <a:rPr lang="en-US" altLang="zh-CN" sz="2400">
                <a:solidFill>
                  <a:schemeClr val="bg1"/>
                </a:solidFill>
                <a:latin typeface="黑体" panose="02010609060101010101" charset="-122"/>
                <a:ea typeface="黑体" panose="02010609060101010101" charset="-122"/>
                <a:cs typeface="黑体" panose="02010609060101010101" charset="-122"/>
              </a:rPr>
              <a:t>Labels</a:t>
            </a:r>
            <a:r>
              <a:rPr lang="zh-CN" altLang="en-US" sz="2400">
                <a:solidFill>
                  <a:schemeClr val="bg1"/>
                </a:solidFill>
                <a:latin typeface="黑体" panose="02010609060101010101" charset="-122"/>
                <a:ea typeface="黑体" panose="02010609060101010101" charset="-122"/>
                <a:cs typeface="黑体" panose="02010609060101010101" charset="-122"/>
              </a:rPr>
              <a:t>标签、</a:t>
            </a:r>
            <a:r>
              <a:rPr lang="en-US" altLang="zh-CN" sz="2400">
                <a:solidFill>
                  <a:schemeClr val="bg1"/>
                </a:solidFill>
                <a:latin typeface="黑体" panose="02010609060101010101" charset="-122"/>
                <a:ea typeface="黑体" panose="02010609060101010101" charset="-122"/>
                <a:cs typeface="黑体" panose="02010609060101010101" charset="-122"/>
              </a:rPr>
              <a:t>Board</a:t>
            </a:r>
            <a:r>
              <a:rPr lang="zh-CN" altLang="en-US" sz="2400">
                <a:solidFill>
                  <a:schemeClr val="bg1"/>
                </a:solidFill>
                <a:latin typeface="黑体" panose="02010609060101010101" charset="-122"/>
                <a:ea typeface="黑体" panose="02010609060101010101" charset="-122"/>
                <a:cs typeface="黑体" panose="02010609060101010101" charset="-122"/>
              </a:rPr>
              <a:t>看板对项目的分类、阶段和优先级进行管理</a:t>
            </a:r>
          </a:p>
        </p:txBody>
      </p:sp>
      <p:grpSp>
        <p:nvGrpSpPr>
          <p:cNvPr id="15" name="组合 14"/>
          <p:cNvGrpSpPr/>
          <p:nvPr/>
        </p:nvGrpSpPr>
        <p:grpSpPr>
          <a:xfrm>
            <a:off x="300990" y="1075055"/>
            <a:ext cx="8072120" cy="3980180"/>
            <a:chOff x="558" y="1693"/>
            <a:chExt cx="12712" cy="6268"/>
          </a:xfrm>
        </p:grpSpPr>
        <p:pic>
          <p:nvPicPr>
            <p:cNvPr id="5" name="图片 4"/>
            <p:cNvPicPr>
              <a:picLocks noChangeAspect="1"/>
            </p:cNvPicPr>
            <p:nvPr/>
          </p:nvPicPr>
          <p:blipFill>
            <a:blip r:embed="rId2"/>
            <a:stretch>
              <a:fillRect/>
            </a:stretch>
          </p:blipFill>
          <p:spPr>
            <a:xfrm>
              <a:off x="558" y="1693"/>
              <a:ext cx="12713" cy="6268"/>
            </a:xfrm>
            <a:prstGeom prst="rect">
              <a:avLst/>
            </a:prstGeom>
          </p:spPr>
        </p:pic>
        <p:sp>
          <p:nvSpPr>
            <p:cNvPr id="11" name="矩形 10"/>
            <p:cNvSpPr/>
            <p:nvPr/>
          </p:nvSpPr>
          <p:spPr>
            <a:xfrm>
              <a:off x="5181" y="3037"/>
              <a:ext cx="2004" cy="463"/>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354" y="3687"/>
              <a:ext cx="3140" cy="476"/>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354" y="6209"/>
              <a:ext cx="1944" cy="476"/>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468" y="6901"/>
              <a:ext cx="2059" cy="476"/>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3"/>
          <a:stretch>
            <a:fillRect/>
          </a:stretch>
        </p:blipFill>
        <p:spPr>
          <a:xfrm>
            <a:off x="4775835" y="2994025"/>
            <a:ext cx="7366635" cy="3022600"/>
          </a:xfrm>
          <a:prstGeom prst="rect">
            <a:avLst/>
          </a:prstGeom>
        </p:spPr>
      </p:pic>
      <p:sp>
        <p:nvSpPr>
          <p:cNvPr id="16" name="矩形 15"/>
          <p:cNvSpPr/>
          <p:nvPr/>
        </p:nvSpPr>
        <p:spPr>
          <a:xfrm>
            <a:off x="3399790" y="2341245"/>
            <a:ext cx="1993900" cy="30226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482205" y="3881755"/>
            <a:ext cx="2233930" cy="25654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508875" y="4960620"/>
            <a:ext cx="2233930" cy="25654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508875" y="5704840"/>
            <a:ext cx="2233930" cy="28511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1010" y="1169035"/>
            <a:ext cx="8914130" cy="4056380"/>
            <a:chOff x="726" y="1841"/>
            <a:chExt cx="14038" cy="6388"/>
          </a:xfrm>
        </p:grpSpPr>
        <p:pic>
          <p:nvPicPr>
            <p:cNvPr id="8" name="图片 7"/>
            <p:cNvPicPr>
              <a:picLocks noChangeAspect="1"/>
            </p:cNvPicPr>
            <p:nvPr/>
          </p:nvPicPr>
          <p:blipFill>
            <a:blip r:embed="rId2"/>
            <a:stretch>
              <a:fillRect/>
            </a:stretch>
          </p:blipFill>
          <p:spPr>
            <a:xfrm>
              <a:off x="726" y="1841"/>
              <a:ext cx="14038" cy="6389"/>
            </a:xfrm>
            <a:prstGeom prst="rect">
              <a:avLst/>
            </a:prstGeom>
          </p:spPr>
        </p:pic>
        <p:sp>
          <p:nvSpPr>
            <p:cNvPr id="11" name="矩形 10"/>
            <p:cNvSpPr/>
            <p:nvPr/>
          </p:nvSpPr>
          <p:spPr>
            <a:xfrm>
              <a:off x="726" y="4685"/>
              <a:ext cx="4354" cy="62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占位符 1"/>
          <p:cNvSpPr>
            <a:spLocks noGrp="1"/>
          </p:cNvSpPr>
          <p:nvPr>
            <p:ph type="body" sz="quarter" idx="10"/>
          </p:nvPr>
        </p:nvSpPr>
        <p:spPr/>
        <p:txBody>
          <a:bodyPr/>
          <a:lstStyle/>
          <a:p>
            <a:r>
              <a:rPr kumimoji="1" lang="en-US" altLang="zh-CN" dirty="0" smtClean="0"/>
              <a:t>04</a:t>
            </a:r>
            <a:r>
              <a:rPr kumimoji="1" lang="zh-CN" altLang="en-US" dirty="0" smtClean="0"/>
              <a:t> Merge Request 中的代码评审</a:t>
            </a:r>
          </a:p>
        </p:txBody>
      </p:sp>
      <p:grpSp>
        <p:nvGrpSpPr>
          <p:cNvPr id="15" name="组合 14"/>
          <p:cNvGrpSpPr/>
          <p:nvPr/>
        </p:nvGrpSpPr>
        <p:grpSpPr>
          <a:xfrm>
            <a:off x="3270250" y="1574800"/>
            <a:ext cx="8780780" cy="4497705"/>
            <a:chOff x="5080" y="2480"/>
            <a:chExt cx="13828" cy="7083"/>
          </a:xfrm>
        </p:grpSpPr>
        <p:pic>
          <p:nvPicPr>
            <p:cNvPr id="4" name="图片 3"/>
            <p:cNvPicPr>
              <a:picLocks noChangeAspect="1"/>
            </p:cNvPicPr>
            <p:nvPr/>
          </p:nvPicPr>
          <p:blipFill>
            <a:blip r:embed="rId3"/>
            <a:stretch>
              <a:fillRect/>
            </a:stretch>
          </p:blipFill>
          <p:spPr>
            <a:xfrm>
              <a:off x="5080" y="2480"/>
              <a:ext cx="13828" cy="7083"/>
            </a:xfrm>
            <a:prstGeom prst="rect">
              <a:avLst/>
            </a:prstGeom>
          </p:spPr>
        </p:pic>
        <p:sp>
          <p:nvSpPr>
            <p:cNvPr id="6" name="矩形 5"/>
            <p:cNvSpPr/>
            <p:nvPr/>
          </p:nvSpPr>
          <p:spPr>
            <a:xfrm>
              <a:off x="5366" y="5305"/>
              <a:ext cx="9906" cy="678"/>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66" y="6317"/>
              <a:ext cx="5003" cy="1514"/>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136" y="8782"/>
              <a:ext cx="2406" cy="781"/>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下箭头标注 19"/>
          <p:cNvSpPr/>
          <p:nvPr/>
        </p:nvSpPr>
        <p:spPr>
          <a:xfrm>
            <a:off x="6337935" y="2648585"/>
            <a:ext cx="2646045" cy="585470"/>
          </a:xfrm>
          <a:prstGeom prst="downArrowCallou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CI</a:t>
            </a:r>
            <a:r>
              <a:rPr lang="zh-CN" altLang="en-US">
                <a:solidFill>
                  <a:schemeClr val="tx1"/>
                </a:solidFill>
              </a:rPr>
              <a:t>流水线通过</a:t>
            </a:r>
          </a:p>
        </p:txBody>
      </p:sp>
      <p:sp>
        <p:nvSpPr>
          <p:cNvPr id="26" name="左箭头标注 25"/>
          <p:cNvSpPr/>
          <p:nvPr/>
        </p:nvSpPr>
        <p:spPr>
          <a:xfrm>
            <a:off x="6878955" y="4010660"/>
            <a:ext cx="604520" cy="1214755"/>
          </a:xfrm>
          <a:prstGeom prst="leftArrowCallou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合并信息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05</a:t>
            </a:r>
            <a:r>
              <a:rPr kumimoji="1" lang="zh-CN" altLang="en-US" dirty="0" smtClean="0"/>
              <a:t> ⼯作事项的时间预估和⽤时记录</a:t>
            </a:r>
          </a:p>
        </p:txBody>
      </p:sp>
      <p:pic>
        <p:nvPicPr>
          <p:cNvPr id="5" name="图片 4"/>
          <p:cNvPicPr>
            <a:picLocks noChangeAspect="1"/>
          </p:cNvPicPr>
          <p:nvPr/>
        </p:nvPicPr>
        <p:blipFill>
          <a:blip r:embed="rId3"/>
          <a:srcRect l="9380"/>
          <a:stretch>
            <a:fillRect/>
          </a:stretch>
        </p:blipFill>
        <p:spPr>
          <a:xfrm>
            <a:off x="339725" y="1227455"/>
            <a:ext cx="11490325" cy="3691255"/>
          </a:xfrm>
          <a:prstGeom prst="rect">
            <a:avLst/>
          </a:prstGeom>
        </p:spPr>
      </p:pic>
      <p:grpSp>
        <p:nvGrpSpPr>
          <p:cNvPr id="7" name="组合 6"/>
          <p:cNvGrpSpPr/>
          <p:nvPr/>
        </p:nvGrpSpPr>
        <p:grpSpPr>
          <a:xfrm>
            <a:off x="965835" y="2460625"/>
            <a:ext cx="7978140" cy="3790950"/>
            <a:chOff x="180" y="924"/>
            <a:chExt cx="18840" cy="8952"/>
          </a:xfrm>
        </p:grpSpPr>
        <p:pic>
          <p:nvPicPr>
            <p:cNvPr id="3" name="图片 2"/>
            <p:cNvPicPr>
              <a:picLocks noChangeAspect="1"/>
            </p:cNvPicPr>
            <p:nvPr/>
          </p:nvPicPr>
          <p:blipFill>
            <a:blip r:embed="rId4"/>
            <a:stretch>
              <a:fillRect/>
            </a:stretch>
          </p:blipFill>
          <p:spPr>
            <a:xfrm>
              <a:off x="180" y="924"/>
              <a:ext cx="18840" cy="8952"/>
            </a:xfrm>
            <a:prstGeom prst="rect">
              <a:avLst/>
            </a:prstGeom>
          </p:spPr>
        </p:pic>
        <p:sp>
          <p:nvSpPr>
            <p:cNvPr id="6" name="矩形 5"/>
            <p:cNvSpPr/>
            <p:nvPr/>
          </p:nvSpPr>
          <p:spPr>
            <a:xfrm>
              <a:off x="14466" y="3244"/>
              <a:ext cx="4462" cy="1197"/>
            </a:xfrm>
            <a:prstGeom prst="rect">
              <a:avLst/>
            </a:prstGeom>
            <a:noFill/>
            <a:ln w="76200">
              <a:solidFill>
                <a:srgbClr val="FF0000"/>
              </a:solid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
        <p:nvSpPr>
          <p:cNvPr id="8" name="矩形 7"/>
          <p:cNvSpPr/>
          <p:nvPr/>
        </p:nvSpPr>
        <p:spPr>
          <a:xfrm>
            <a:off x="9401810" y="3440430"/>
            <a:ext cx="2428240" cy="728345"/>
          </a:xfrm>
          <a:prstGeom prst="rect">
            <a:avLst/>
          </a:prstGeom>
          <a:noFill/>
          <a:ln w="76200">
            <a:solidFill>
              <a:srgbClr val="F23C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430" y="258445"/>
            <a:ext cx="7362190" cy="721360"/>
          </a:xfrm>
        </p:spPr>
        <p:txBody>
          <a:bodyPr/>
          <a:lstStyle/>
          <a:p>
            <a:r>
              <a:rPr kumimoji="1" lang="en-US" altLang="zh-CN" dirty="0" smtClean="0"/>
              <a:t>06</a:t>
            </a:r>
            <a:r>
              <a:rPr kumimoji="1" lang="zh-CN" altLang="en-US" dirty="0" smtClean="0"/>
              <a:t> </a:t>
            </a:r>
            <a:r>
              <a:rPr kumimoji="1" lang="zh-CN" altLang="en-US" dirty="0" smtClean="0">
                <a:sym typeface="+mn-ea"/>
              </a:rPr>
              <a:t>自动化Git hooks —— commit-msg</a:t>
            </a:r>
            <a:endParaRPr kumimoji="1" lang="zh-CN" altLang="en-US" dirty="0" smtClean="0"/>
          </a:p>
        </p:txBody>
      </p:sp>
      <p:grpSp>
        <p:nvGrpSpPr>
          <p:cNvPr id="53" name="Group 88"/>
          <p:cNvGrpSpPr/>
          <p:nvPr/>
        </p:nvGrpSpPr>
        <p:grpSpPr>
          <a:xfrm>
            <a:off x="446405" y="1247140"/>
            <a:ext cx="1958340" cy="3225796"/>
            <a:chOff x="1193500" y="1491637"/>
            <a:chExt cx="3761195" cy="1261355"/>
          </a:xfrm>
        </p:grpSpPr>
        <p:sp>
          <p:nvSpPr>
            <p:cNvPr id="65" name="Rectangle 100"/>
            <p:cNvSpPr/>
            <p:nvPr/>
          </p:nvSpPr>
          <p:spPr>
            <a:xfrm>
              <a:off x="1193500" y="1491637"/>
              <a:ext cx="3761195" cy="156220"/>
            </a:xfrm>
            <a:prstGeom prst="rect">
              <a:avLst/>
            </a:prstGeom>
          </p:spPr>
          <p:txBody>
            <a:bodyPr wrap="none" lIns="0" tIns="0" rIns="0" bIns="0">
              <a:normAutofit/>
            </a:bodyPr>
            <a:lstStyle/>
            <a:p>
              <a:r>
                <a:rPr lang="zh-CN" altLang="en-US" b="1" dirty="0">
                  <a:solidFill>
                    <a:srgbClr val="FFFF00"/>
                  </a:solidFill>
                  <a:latin typeface="黑体" panose="02010609060101010101" charset="-122"/>
                  <a:ea typeface="黑体" panose="02010609060101010101" charset="-122"/>
                </a:rPr>
                <a:t>首字母必须大写</a:t>
              </a:r>
            </a:p>
            <a:p>
              <a:endParaRPr lang="zh-CN" altLang="en-US" b="1" dirty="0">
                <a:solidFill>
                  <a:srgbClr val="FFFF00"/>
                </a:solidFill>
                <a:latin typeface="黑体" panose="02010609060101010101" charset="-122"/>
                <a:ea typeface="黑体" panose="02010609060101010101" charset="-122"/>
              </a:endParaRPr>
            </a:p>
          </p:txBody>
        </p:sp>
        <p:sp>
          <p:nvSpPr>
            <p:cNvPr id="63" name="Rectangle 98"/>
            <p:cNvSpPr/>
            <p:nvPr/>
          </p:nvSpPr>
          <p:spPr>
            <a:xfrm>
              <a:off x="1193500" y="2047550"/>
              <a:ext cx="3761195" cy="161521"/>
            </a:xfrm>
            <a:prstGeom prst="rect">
              <a:avLst/>
            </a:prstGeom>
          </p:spPr>
          <p:txBody>
            <a:bodyPr wrap="none" lIns="0" tIns="0" rIns="0" bIns="0">
              <a:normAutofit/>
            </a:bodyPr>
            <a:lstStyle/>
            <a:p>
              <a:r>
                <a:rPr lang="zh-CN" altLang="en-US" b="1" dirty="0">
                  <a:solidFill>
                    <a:srgbClr val="FFFF00"/>
                  </a:solidFill>
                  <a:latin typeface="黑体" panose="02010609060101010101" charset="-122"/>
                  <a:ea typeface="黑体" panose="02010609060101010101" charset="-122"/>
                </a:rPr>
                <a:t>不能使用中文</a:t>
              </a:r>
            </a:p>
          </p:txBody>
        </p:sp>
        <p:sp>
          <p:nvSpPr>
            <p:cNvPr id="61" name="Rectangle 96"/>
            <p:cNvSpPr/>
            <p:nvPr/>
          </p:nvSpPr>
          <p:spPr>
            <a:xfrm>
              <a:off x="1193500" y="2584923"/>
              <a:ext cx="3761195" cy="168069"/>
            </a:xfrm>
            <a:prstGeom prst="rect">
              <a:avLst/>
            </a:prstGeom>
          </p:spPr>
          <p:txBody>
            <a:bodyPr wrap="none" lIns="0" tIns="0" rIns="0" bIns="0">
              <a:normAutofit/>
            </a:bodyPr>
            <a:lstStyle/>
            <a:p>
              <a:r>
                <a:rPr lang="zh-CN" altLang="en-US" b="1" dirty="0">
                  <a:solidFill>
                    <a:srgbClr val="FFFF00"/>
                  </a:solidFill>
                  <a:latin typeface="黑体" panose="02010609060101010101" charset="-122"/>
                  <a:ea typeface="黑体" panose="02010609060101010101" charset="-122"/>
                  <a:cs typeface="黑体" panose="02010609060101010101" charset="-122"/>
                </a:rPr>
                <a:t>必须关联</a:t>
              </a:r>
              <a:r>
                <a:rPr lang="en-US" altLang="zh-CN" b="1" dirty="0">
                  <a:solidFill>
                    <a:srgbClr val="FFFF00"/>
                  </a:solidFill>
                  <a:latin typeface="黑体" panose="02010609060101010101" charset="-122"/>
                  <a:ea typeface="黑体" panose="02010609060101010101" charset="-122"/>
                  <a:cs typeface="黑体" panose="02010609060101010101" charset="-122"/>
                </a:rPr>
                <a:t>issue</a:t>
              </a:r>
            </a:p>
          </p:txBody>
        </p:sp>
      </p:grpSp>
      <p:pic>
        <p:nvPicPr>
          <p:cNvPr id="70" name="图片 69"/>
          <p:cNvPicPr>
            <a:picLocks noChangeAspect="1"/>
          </p:cNvPicPr>
          <p:nvPr/>
        </p:nvPicPr>
        <p:blipFill>
          <a:blip r:embed="rId2"/>
          <a:stretch>
            <a:fillRect/>
          </a:stretch>
        </p:blipFill>
        <p:spPr>
          <a:xfrm>
            <a:off x="446405" y="1646555"/>
            <a:ext cx="6069965" cy="793750"/>
          </a:xfrm>
          <a:prstGeom prst="rect">
            <a:avLst/>
          </a:prstGeom>
        </p:spPr>
      </p:pic>
      <p:pic>
        <p:nvPicPr>
          <p:cNvPr id="71" name="图片 70"/>
          <p:cNvPicPr>
            <a:picLocks noChangeAspect="1"/>
          </p:cNvPicPr>
          <p:nvPr/>
        </p:nvPicPr>
        <p:blipFill>
          <a:blip r:embed="rId3"/>
          <a:stretch>
            <a:fillRect/>
          </a:stretch>
        </p:blipFill>
        <p:spPr>
          <a:xfrm>
            <a:off x="446405" y="4497070"/>
            <a:ext cx="5495290" cy="644525"/>
          </a:xfrm>
          <a:prstGeom prst="rect">
            <a:avLst/>
          </a:prstGeom>
        </p:spPr>
      </p:pic>
      <p:pic>
        <p:nvPicPr>
          <p:cNvPr id="72" name="图片 71"/>
          <p:cNvPicPr>
            <a:picLocks noChangeAspect="1"/>
          </p:cNvPicPr>
          <p:nvPr/>
        </p:nvPicPr>
        <p:blipFill>
          <a:blip r:embed="rId4"/>
          <a:stretch>
            <a:fillRect/>
          </a:stretch>
        </p:blipFill>
        <p:spPr>
          <a:xfrm>
            <a:off x="446405" y="3102610"/>
            <a:ext cx="5621020" cy="723900"/>
          </a:xfrm>
          <a:prstGeom prst="rect">
            <a:avLst/>
          </a:prstGeom>
        </p:spPr>
      </p:pic>
      <p:pic>
        <p:nvPicPr>
          <p:cNvPr id="69" name="图片 68"/>
          <p:cNvPicPr>
            <a:picLocks noChangeAspect="1"/>
          </p:cNvPicPr>
          <p:nvPr/>
        </p:nvPicPr>
        <p:blipFill>
          <a:blip r:embed="rId5"/>
          <a:stretch>
            <a:fillRect/>
          </a:stretch>
        </p:blipFill>
        <p:spPr>
          <a:xfrm>
            <a:off x="4349115" y="1148715"/>
            <a:ext cx="7673340" cy="4695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1000"/>
                            </p:stCondLst>
                            <p:childTnLst>
                              <p:par>
                                <p:cTn id="8" presetID="2" presetClass="entr" presetSubtype="8" fill="hold" nodeType="afterEffect">
                                  <p:stCondLst>
                                    <p:cond delay="0"/>
                                  </p:stCondLst>
                                  <p:childTnLst>
                                    <p:set>
                                      <p:cBhvr>
                                        <p:cTn id="9" dur="1000" fill="hold">
                                          <p:stCondLst>
                                            <p:cond delay="0"/>
                                          </p:stCondLst>
                                        </p:cTn>
                                        <p:tgtEl>
                                          <p:spTgt spid="70"/>
                                        </p:tgtEl>
                                        <p:attrNameLst>
                                          <p:attrName>style.visibility</p:attrName>
                                        </p:attrNameLst>
                                      </p:cBhvr>
                                      <p:to>
                                        <p:strVal val="visible"/>
                                      </p:to>
                                    </p:set>
                                    <p:anim calcmode="lin" valueType="num">
                                      <p:cBhvr additive="base">
                                        <p:cTn id="10" dur="1000" fill="hold"/>
                                        <p:tgtEl>
                                          <p:spTgt spid="70"/>
                                        </p:tgtEl>
                                        <p:attrNameLst>
                                          <p:attrName>ppt_x</p:attrName>
                                        </p:attrNameLst>
                                      </p:cBhvr>
                                      <p:tavLst>
                                        <p:tav tm="0">
                                          <p:val>
                                            <p:strVal val="0-#ppt_w/2"/>
                                          </p:val>
                                        </p:tav>
                                        <p:tav tm="100000">
                                          <p:val>
                                            <p:strVal val="#ppt_x"/>
                                          </p:val>
                                        </p:tav>
                                      </p:tavLst>
                                    </p:anim>
                                    <p:anim calcmode="lin" valueType="num">
                                      <p:cBhvr additive="base">
                                        <p:cTn id="11" dur="1000" fill="hold"/>
                                        <p:tgtEl>
                                          <p:spTgt spid="70"/>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000" fill="hold">
                                          <p:stCondLst>
                                            <p:cond delay="0"/>
                                          </p:stCondLst>
                                        </p:cTn>
                                        <p:tgtEl>
                                          <p:spTgt spid="53"/>
                                        </p:tgtEl>
                                        <p:attrNameLst>
                                          <p:attrName>style.visibility</p:attrName>
                                        </p:attrNameLst>
                                      </p:cBhvr>
                                      <p:to>
                                        <p:strVal val="visible"/>
                                      </p:to>
                                    </p:set>
                                    <p:anim calcmode="lin" valueType="num">
                                      <p:cBhvr additive="base">
                                        <p:cTn id="14" dur="1000" fill="hold"/>
                                        <p:tgtEl>
                                          <p:spTgt spid="53"/>
                                        </p:tgtEl>
                                        <p:attrNameLst>
                                          <p:attrName>ppt_x</p:attrName>
                                        </p:attrNameLst>
                                      </p:cBhvr>
                                      <p:tavLst>
                                        <p:tav tm="0">
                                          <p:val>
                                            <p:strVal val="0-#ppt_w/2"/>
                                          </p:val>
                                        </p:tav>
                                        <p:tav tm="100000">
                                          <p:val>
                                            <p:strVal val="#ppt_x"/>
                                          </p:val>
                                        </p:tav>
                                      </p:tavLst>
                                    </p:anim>
                                    <p:anim calcmode="lin" valueType="num">
                                      <p:cBhvr additive="base">
                                        <p:cTn id="15" dur="1000" fill="hold"/>
                                        <p:tgtEl>
                                          <p:spTgt spid="53"/>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000" fill="hold">
                                          <p:stCondLst>
                                            <p:cond delay="0"/>
                                          </p:stCondLst>
                                        </p:cTn>
                                        <p:tgtEl>
                                          <p:spTgt spid="72"/>
                                        </p:tgtEl>
                                        <p:attrNameLst>
                                          <p:attrName>style.visibility</p:attrName>
                                        </p:attrNameLst>
                                      </p:cBhvr>
                                      <p:to>
                                        <p:strVal val="visible"/>
                                      </p:to>
                                    </p:set>
                                    <p:anim calcmode="lin" valueType="num">
                                      <p:cBhvr additive="base">
                                        <p:cTn id="18" dur="1000" fill="hold"/>
                                        <p:tgtEl>
                                          <p:spTgt spid="72"/>
                                        </p:tgtEl>
                                        <p:attrNameLst>
                                          <p:attrName>ppt_x</p:attrName>
                                        </p:attrNameLst>
                                      </p:cBhvr>
                                      <p:tavLst>
                                        <p:tav tm="0">
                                          <p:val>
                                            <p:strVal val="0-#ppt_w/2"/>
                                          </p:val>
                                        </p:tav>
                                        <p:tav tm="100000">
                                          <p:val>
                                            <p:strVal val="#ppt_x"/>
                                          </p:val>
                                        </p:tav>
                                      </p:tavLst>
                                    </p:anim>
                                    <p:anim calcmode="lin" valueType="num">
                                      <p:cBhvr additive="base">
                                        <p:cTn id="19" dur="1000" fill="hold"/>
                                        <p:tgtEl>
                                          <p:spTgt spid="7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000" fill="hold">
                                          <p:stCondLst>
                                            <p:cond delay="0"/>
                                          </p:stCondLst>
                                        </p:cTn>
                                        <p:tgtEl>
                                          <p:spTgt spid="71"/>
                                        </p:tgtEl>
                                        <p:attrNameLst>
                                          <p:attrName>style.visibility</p:attrName>
                                        </p:attrNameLst>
                                      </p:cBhvr>
                                      <p:to>
                                        <p:strVal val="visible"/>
                                      </p:to>
                                    </p:set>
                                    <p:anim calcmode="lin" valueType="num">
                                      <p:cBhvr additive="base">
                                        <p:cTn id="22" dur="1000" fill="hold"/>
                                        <p:tgtEl>
                                          <p:spTgt spid="71"/>
                                        </p:tgtEl>
                                        <p:attrNameLst>
                                          <p:attrName>ppt_x</p:attrName>
                                        </p:attrNameLst>
                                      </p:cBhvr>
                                      <p:tavLst>
                                        <p:tav tm="0">
                                          <p:val>
                                            <p:strVal val="0-#ppt_w/2"/>
                                          </p:val>
                                        </p:tav>
                                        <p:tav tm="100000">
                                          <p:val>
                                            <p:strVal val="#ppt_x"/>
                                          </p:val>
                                        </p:tav>
                                      </p:tavLst>
                                    </p:anim>
                                    <p:anim calcmode="lin" valueType="num">
                                      <p:cBhvr additive="base">
                                        <p:cTn id="23" dur="10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07</a:t>
            </a:r>
            <a:r>
              <a:rPr kumimoji="1" lang="zh-CN" altLang="en-US" dirty="0" smtClean="0"/>
              <a:t> </a:t>
            </a:r>
            <a:r>
              <a:rPr kumimoji="1" lang="zh-CN" altLang="en-US" dirty="0" smtClean="0">
                <a:sym typeface="+mn-ea"/>
              </a:rPr>
              <a:t>Gitlab CI 流水线 </a:t>
            </a:r>
            <a:r>
              <a:rPr kumimoji="1" lang="zh-CN" altLang="en-US" dirty="0" smtClean="0">
                <a:sym typeface="+mn-lt"/>
              </a:rPr>
              <a:t>- 辅助项目测试</a:t>
            </a:r>
            <a:endParaRPr kumimoji="1" lang="zh-CN" altLang="en-US" dirty="0"/>
          </a:p>
        </p:txBody>
      </p:sp>
      <p:pic>
        <p:nvPicPr>
          <p:cNvPr id="3" name="图片 2"/>
          <p:cNvPicPr>
            <a:picLocks noChangeAspect="1"/>
          </p:cNvPicPr>
          <p:nvPr/>
        </p:nvPicPr>
        <p:blipFill>
          <a:blip r:embed="rId2"/>
          <a:stretch>
            <a:fillRect/>
          </a:stretch>
        </p:blipFill>
        <p:spPr>
          <a:xfrm>
            <a:off x="287655" y="979805"/>
            <a:ext cx="4902200" cy="5431790"/>
          </a:xfrm>
          <a:prstGeom prst="rect">
            <a:avLst/>
          </a:prstGeom>
        </p:spPr>
      </p:pic>
      <p:sp>
        <p:nvSpPr>
          <p:cNvPr id="4" name="文本框 3"/>
          <p:cNvSpPr txBox="1"/>
          <p:nvPr/>
        </p:nvSpPr>
        <p:spPr>
          <a:xfrm>
            <a:off x="5906770" y="979805"/>
            <a:ext cx="5629275" cy="5262245"/>
          </a:xfrm>
          <a:prstGeom prst="rect">
            <a:avLst/>
          </a:prstGeom>
          <a:noFill/>
        </p:spPr>
        <p:txBody>
          <a:bodyPr wrap="square" rtlCol="0">
            <a:spAutoFit/>
          </a:bodyPr>
          <a:lstStyle/>
          <a:p>
            <a:r>
              <a:rPr lang="zh-CN" altLang="en-US" sz="2400" dirty="0">
                <a:solidFill>
                  <a:schemeClr val="bg1"/>
                </a:solidFill>
                <a:latin typeface="黑体" panose="02010609060101010101" charset="-122"/>
                <a:ea typeface="黑体" panose="02010609060101010101" charset="-122"/>
                <a:cs typeface="黑体" panose="02010609060101010101" charset="-122"/>
              </a:rPr>
              <a:t>镜像（imsge）： node : latest</a:t>
            </a:r>
          </a:p>
          <a:p>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r>
              <a:rPr lang="zh-CN" altLang="en-US" sz="2400" dirty="0">
                <a:solidFill>
                  <a:schemeClr val="bg1"/>
                </a:solidFill>
                <a:latin typeface="黑体" panose="02010609060101010101" charset="-122"/>
                <a:ea typeface="黑体" panose="02010609060101010101" charset="-122"/>
                <a:cs typeface="黑体" panose="02010609060101010101" charset="-122"/>
              </a:rPr>
              <a:t>阶段（stages）：5个阶段，包括初始化、代码风格检查 、单元测试、构建和发布</a:t>
            </a:r>
          </a:p>
          <a:p>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r>
              <a:rPr lang="zh-CN" altLang="en-US" sz="2400" dirty="0">
                <a:solidFill>
                  <a:schemeClr val="bg1"/>
                </a:solidFill>
                <a:latin typeface="黑体" panose="02010609060101010101" charset="-122"/>
                <a:ea typeface="黑体" panose="02010609060101010101" charset="-122"/>
                <a:cs typeface="黑体" panose="02010609060101010101" charset="-122"/>
              </a:rPr>
              <a:t>工序（job）：每个阶段执行一个job</a:t>
            </a:r>
          </a:p>
          <a:p>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r>
              <a:rPr lang="zh-CN" altLang="en-US" sz="2400" dirty="0">
                <a:solidFill>
                  <a:schemeClr val="bg1"/>
                </a:solidFill>
                <a:latin typeface="黑体" panose="02010609060101010101" charset="-122"/>
                <a:ea typeface="黑体" panose="02010609060101010101" charset="-122"/>
                <a:cs typeface="黑体" panose="02010609060101010101" charset="-122"/>
              </a:rPr>
              <a:t>init-job：安装相关的检测工具</a:t>
            </a:r>
          </a:p>
          <a:p>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r>
              <a:rPr lang="zh-CN" altLang="en-US" sz="2400" dirty="0">
                <a:solidFill>
                  <a:schemeClr val="bg1"/>
                </a:solidFill>
                <a:latin typeface="黑体" panose="02010609060101010101" charset="-122"/>
                <a:ea typeface="黑体" panose="02010609060101010101" charset="-122"/>
                <a:cs typeface="黑体" panose="02010609060101010101" charset="-122"/>
              </a:rPr>
              <a:t>style-lint-job：进行代码风格检测</a:t>
            </a:r>
          </a:p>
          <a:p>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r>
              <a:rPr lang="zh-CN" altLang="en-US" sz="2400" dirty="0">
                <a:solidFill>
                  <a:schemeClr val="bg1"/>
                </a:solidFill>
                <a:latin typeface="黑体" panose="02010609060101010101" charset="-122"/>
                <a:ea typeface="黑体" panose="02010609060101010101" charset="-122"/>
                <a:cs typeface="黑体" panose="02010609060101010101" charset="-122"/>
              </a:rPr>
              <a:t>unit-testing -job：进行单元测试</a:t>
            </a:r>
          </a:p>
          <a:p>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r>
              <a:rPr lang="zh-CN" altLang="en-US" sz="2400" dirty="0">
                <a:solidFill>
                  <a:schemeClr val="bg1"/>
                </a:solidFill>
                <a:latin typeface="黑体" panose="02010609060101010101" charset="-122"/>
                <a:ea typeface="黑体" panose="02010609060101010101" charset="-122"/>
                <a:cs typeface="黑体" panose="02010609060101010101" charset="-122"/>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08</a:t>
            </a:r>
            <a:r>
              <a:rPr kumimoji="1" lang="zh-CN" altLang="en-US" dirty="0" smtClean="0"/>
              <a:t> 代码风格检测和单元测试</a:t>
            </a:r>
          </a:p>
        </p:txBody>
      </p:sp>
      <p:pic>
        <p:nvPicPr>
          <p:cNvPr id="5" name="图片 4"/>
          <p:cNvPicPr>
            <a:picLocks noChangeAspect="1"/>
          </p:cNvPicPr>
          <p:nvPr/>
        </p:nvPicPr>
        <p:blipFill>
          <a:blip r:embed="rId2"/>
          <a:srcRect l="3104"/>
          <a:stretch>
            <a:fillRect/>
          </a:stretch>
        </p:blipFill>
        <p:spPr>
          <a:xfrm>
            <a:off x="4871720" y="1417955"/>
            <a:ext cx="6063615" cy="4298315"/>
          </a:xfrm>
          <a:prstGeom prst="rect">
            <a:avLst/>
          </a:prstGeom>
        </p:spPr>
      </p:pic>
      <p:pic>
        <p:nvPicPr>
          <p:cNvPr id="7" name="图片 6"/>
          <p:cNvPicPr>
            <a:picLocks noChangeAspect="1"/>
          </p:cNvPicPr>
          <p:nvPr/>
        </p:nvPicPr>
        <p:blipFill>
          <a:blip r:embed="rId3"/>
          <a:stretch>
            <a:fillRect/>
          </a:stretch>
        </p:blipFill>
        <p:spPr>
          <a:xfrm>
            <a:off x="7585075" y="636905"/>
            <a:ext cx="4408170" cy="4007485"/>
          </a:xfrm>
          <a:prstGeom prst="rect">
            <a:avLst/>
          </a:prstGeom>
        </p:spPr>
      </p:pic>
      <p:pic>
        <p:nvPicPr>
          <p:cNvPr id="3" name="图片 2"/>
          <p:cNvPicPr>
            <a:picLocks noChangeAspect="1"/>
          </p:cNvPicPr>
          <p:nvPr/>
        </p:nvPicPr>
        <p:blipFill>
          <a:blip r:embed="rId4"/>
          <a:stretch>
            <a:fillRect/>
          </a:stretch>
        </p:blipFill>
        <p:spPr>
          <a:xfrm>
            <a:off x="367665" y="1131570"/>
            <a:ext cx="4179570" cy="4479290"/>
          </a:xfrm>
          <a:prstGeom prst="rect">
            <a:avLst/>
          </a:prstGeom>
        </p:spPr>
      </p:pic>
      <p:pic>
        <p:nvPicPr>
          <p:cNvPr id="4" name="图片 3"/>
          <p:cNvPicPr>
            <a:picLocks noChangeAspect="1"/>
          </p:cNvPicPr>
          <p:nvPr/>
        </p:nvPicPr>
        <p:blipFill>
          <a:blip r:embed="rId5"/>
          <a:stretch>
            <a:fillRect/>
          </a:stretch>
        </p:blipFill>
        <p:spPr>
          <a:xfrm>
            <a:off x="367665" y="1156335"/>
            <a:ext cx="4225290" cy="680720"/>
          </a:xfrm>
          <a:prstGeom prst="rect">
            <a:avLst/>
          </a:prstGeom>
        </p:spPr>
      </p:pic>
      <p:sp>
        <p:nvSpPr>
          <p:cNvPr id="6" name="文本框 5"/>
          <p:cNvSpPr txBox="1"/>
          <p:nvPr/>
        </p:nvSpPr>
        <p:spPr>
          <a:xfrm>
            <a:off x="815975" y="5876290"/>
            <a:ext cx="2926080" cy="460375"/>
          </a:xfrm>
          <a:prstGeom prst="rect">
            <a:avLst/>
          </a:prstGeom>
          <a:noFill/>
        </p:spPr>
        <p:txBody>
          <a:bodyPr wrap="none" rtlCol="0">
            <a:spAutoFit/>
          </a:bodyPr>
          <a:lstStyle/>
          <a:p>
            <a:r>
              <a:rPr lang="en-US" altLang="zh-CN" sz="2400">
                <a:solidFill>
                  <a:schemeClr val="bg2"/>
                </a:solidFill>
                <a:latin typeface="黑体" panose="02010609060101010101" charset="-122"/>
                <a:ea typeface="黑体" panose="02010609060101010101" charset="-122"/>
                <a:cs typeface="黑体" panose="02010609060101010101" charset="-122"/>
              </a:rPr>
              <a:t>ESLint</a:t>
            </a:r>
            <a:r>
              <a:rPr lang="zh-CN" altLang="en-US" sz="2400">
                <a:solidFill>
                  <a:schemeClr val="bg2"/>
                </a:solidFill>
                <a:latin typeface="黑体" panose="02010609060101010101" charset="-122"/>
                <a:ea typeface="黑体" panose="02010609060101010101" charset="-122"/>
                <a:cs typeface="黑体" panose="02010609060101010101" charset="-122"/>
              </a:rPr>
              <a:t>代码风格检测</a:t>
            </a:r>
          </a:p>
        </p:txBody>
      </p:sp>
      <p:sp>
        <p:nvSpPr>
          <p:cNvPr id="8" name="文本框 7"/>
          <p:cNvSpPr txBox="1"/>
          <p:nvPr/>
        </p:nvSpPr>
        <p:spPr>
          <a:xfrm>
            <a:off x="6461125" y="5876290"/>
            <a:ext cx="2164080" cy="460375"/>
          </a:xfrm>
          <a:prstGeom prst="rect">
            <a:avLst/>
          </a:prstGeom>
          <a:noFill/>
        </p:spPr>
        <p:txBody>
          <a:bodyPr wrap="none" rtlCol="0">
            <a:spAutoFit/>
          </a:bodyPr>
          <a:lstStyle/>
          <a:p>
            <a:r>
              <a:rPr lang="en-US" sz="2400">
                <a:solidFill>
                  <a:schemeClr val="bg2"/>
                </a:solidFill>
                <a:latin typeface="黑体" panose="02010609060101010101" charset="-122"/>
                <a:ea typeface="黑体" panose="02010609060101010101" charset="-122"/>
                <a:cs typeface="黑体" panose="02010609060101010101" charset="-122"/>
              </a:rPr>
              <a:t>Mocha</a:t>
            </a:r>
            <a:r>
              <a:rPr lang="zh-CN" altLang="en-US" sz="2400">
                <a:solidFill>
                  <a:schemeClr val="bg2"/>
                </a:solidFill>
                <a:latin typeface="黑体" panose="02010609060101010101" charset="-122"/>
                <a:ea typeface="黑体" panose="02010609060101010101" charset="-122"/>
                <a:cs typeface="黑体" panose="02010609060101010101" charset="-122"/>
              </a:rPr>
              <a:t>单元测试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09</a:t>
            </a:r>
            <a:r>
              <a:rPr kumimoji="1" lang="zh-CN" altLang="en-US" dirty="0" smtClean="0"/>
              <a:t> </a:t>
            </a:r>
            <a:r>
              <a:rPr kumimoji="1" lang="en-US" altLang="zh-CN" dirty="0" smtClean="0"/>
              <a:t>CI</a:t>
            </a:r>
            <a:r>
              <a:rPr kumimoji="1" lang="zh-CN" altLang="en-US" dirty="0" smtClean="0"/>
              <a:t>流水线的具体情况</a:t>
            </a:r>
          </a:p>
        </p:txBody>
      </p:sp>
      <p:pic>
        <p:nvPicPr>
          <p:cNvPr id="3" name="图片 2"/>
          <p:cNvPicPr>
            <a:picLocks noChangeAspect="1"/>
          </p:cNvPicPr>
          <p:nvPr/>
        </p:nvPicPr>
        <p:blipFill>
          <a:blip r:embed="rId2"/>
          <a:stretch>
            <a:fillRect/>
          </a:stretch>
        </p:blipFill>
        <p:spPr>
          <a:xfrm>
            <a:off x="1379855" y="1210310"/>
            <a:ext cx="9502140" cy="3467100"/>
          </a:xfrm>
          <a:prstGeom prst="rect">
            <a:avLst/>
          </a:prstGeom>
        </p:spPr>
      </p:pic>
      <p:sp>
        <p:nvSpPr>
          <p:cNvPr id="4" name="文本框 3"/>
          <p:cNvSpPr txBox="1"/>
          <p:nvPr/>
        </p:nvSpPr>
        <p:spPr>
          <a:xfrm>
            <a:off x="1379220" y="5068570"/>
            <a:ext cx="9502775" cy="1198880"/>
          </a:xfrm>
          <a:prstGeom prst="rect">
            <a:avLst/>
          </a:prstGeom>
          <a:noFill/>
        </p:spPr>
        <p:txBody>
          <a:bodyPr wrap="square" rtlCol="0">
            <a:spAutoFit/>
          </a:bodyPr>
          <a:lstStyle/>
          <a:p>
            <a:pPr algn="l"/>
            <a:r>
              <a:rPr lang="zh-CN" altLang="en-US" sz="2400" b="1" dirty="0" smtClean="0">
                <a:solidFill>
                  <a:schemeClr val="bg2"/>
                </a:solidFill>
                <a:latin typeface="黑体" panose="02010609060101010101" charset="-122"/>
                <a:ea typeface="黑体" panose="02010609060101010101" charset="-122"/>
                <a:cs typeface="黑体" panose="02010609060101010101" charset="-122"/>
                <a:sym typeface="+mn-ea"/>
              </a:rPr>
              <a:t>所有提交的内容都会经过</a:t>
            </a:r>
            <a:r>
              <a:rPr lang="en-US" altLang="zh-CN" sz="2400" b="1" dirty="0" smtClean="0">
                <a:solidFill>
                  <a:schemeClr val="bg2"/>
                </a:solidFill>
                <a:latin typeface="黑体" panose="02010609060101010101" charset="-122"/>
                <a:ea typeface="黑体" panose="02010609060101010101" charset="-122"/>
                <a:cs typeface="黑体" panose="02010609060101010101" charset="-122"/>
                <a:sym typeface="+mn-ea"/>
              </a:rPr>
              <a:t>CI</a:t>
            </a:r>
            <a:r>
              <a:rPr lang="zh-CN" altLang="en-US" sz="2400" b="1" dirty="0" smtClean="0">
                <a:solidFill>
                  <a:schemeClr val="bg2"/>
                </a:solidFill>
                <a:latin typeface="黑体" panose="02010609060101010101" charset="-122"/>
                <a:ea typeface="黑体" panose="02010609060101010101" charset="-122"/>
                <a:cs typeface="黑体" panose="02010609060101010101" charset="-122"/>
                <a:sym typeface="+mn-ea"/>
              </a:rPr>
              <a:t>流水线的测试检查，如果代码风格不合适，测试无法通过，成员都需要重新修改自己的代码，提交通过后才能发起合并请求。</a:t>
            </a:r>
          </a:p>
        </p:txBody>
      </p:sp>
      <p:sp>
        <p:nvSpPr>
          <p:cNvPr id="5" name="矩形 4"/>
          <p:cNvSpPr/>
          <p:nvPr/>
        </p:nvSpPr>
        <p:spPr>
          <a:xfrm>
            <a:off x="1390650" y="3348355"/>
            <a:ext cx="7503795" cy="565785"/>
          </a:xfrm>
          <a:prstGeom prst="rect">
            <a:avLst/>
          </a:prstGeom>
          <a:noFill/>
          <a:ln w="57150">
            <a:solidFill>
              <a:srgbClr val="F23C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6" name="矩形 5"/>
          <p:cNvSpPr/>
          <p:nvPr/>
        </p:nvSpPr>
        <p:spPr>
          <a:xfrm>
            <a:off x="1390650" y="2660650"/>
            <a:ext cx="7503795" cy="565785"/>
          </a:xfrm>
          <a:prstGeom prst="rect">
            <a:avLst/>
          </a:prstGeom>
          <a:noFill/>
          <a:ln w="57150">
            <a:solidFill>
              <a:srgbClr val="F23C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554224" y="3386958"/>
            <a:ext cx="4740275" cy="1861185"/>
            <a:chOff x="6750146" y="2194289"/>
            <a:chExt cx="4740275" cy="1861185"/>
          </a:xfrm>
        </p:grpSpPr>
        <p:sp>
          <p:nvSpPr>
            <p:cNvPr id="3" name="文本框 2"/>
            <p:cNvSpPr txBox="1"/>
            <p:nvPr/>
          </p:nvSpPr>
          <p:spPr>
            <a:xfrm>
              <a:off x="6750146" y="2194289"/>
              <a:ext cx="2237915" cy="1861185"/>
            </a:xfrm>
            <a:prstGeom prst="rect">
              <a:avLst/>
            </a:prstGeom>
          </p:spPr>
          <p:txBody>
            <a:bodyPr wrap="square" anchor="ctr">
              <a:spAutoFit/>
            </a:bodyPr>
            <a:lstStyle>
              <a:defPPr>
                <a:defRPr lang="zh-CN"/>
              </a:defPPr>
              <a:lvl1pPr>
                <a:defRPr sz="32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panose="020B0503020204020204" charset="-122"/>
                  <a:ea typeface="微软雅黑" panose="020B0503020204020204" charset="-122"/>
                  <a:cs typeface="微软雅黑" panose="020B0503020204020204" charset="-122"/>
                </a:defRPr>
              </a:lvl1pPr>
            </a:lstStyle>
            <a:p>
              <a:r>
                <a:rPr lang="en-US" altLang="zh-CN" sz="11500" dirty="0">
                  <a:solidFill>
                    <a:schemeClr val="bg1"/>
                  </a:solidFill>
                </a:rPr>
                <a:t>04</a:t>
              </a:r>
              <a:endParaRPr lang="zh-CN" altLang="en-US" sz="11500" dirty="0">
                <a:solidFill>
                  <a:schemeClr val="bg1"/>
                </a:solidFill>
              </a:endParaRPr>
            </a:p>
          </p:txBody>
        </p:sp>
        <p:sp>
          <p:nvSpPr>
            <p:cNvPr id="4" name="矩形 3"/>
            <p:cNvSpPr/>
            <p:nvPr/>
          </p:nvSpPr>
          <p:spPr>
            <a:xfrm>
              <a:off x="8676101" y="2586922"/>
              <a:ext cx="2814320" cy="1076325"/>
            </a:xfrm>
            <a:prstGeom prst="rect">
              <a:avLst/>
            </a:prstGeom>
          </p:spPr>
          <p:txBody>
            <a:bodyPr wrap="square" anchor="ctr">
              <a:spAutoFit/>
            </a:bodyPr>
            <a:lstStyle/>
            <a:p>
              <a:r>
                <a:rPr lang="zh-CN" altLang="en-US" sz="32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项⽬难点与解决过程</a:t>
              </a:r>
              <a:endParaRPr lang="zh-CN" altLang="en-US" sz="3200" b="1" dirty="0" smtClean="0">
                <a:solidFill>
                  <a:schemeClr val="bg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2760224" y="2809946"/>
            <a:ext cx="7419975" cy="1862048"/>
            <a:chOff x="3956146" y="1617277"/>
            <a:chExt cx="7419975" cy="1862048"/>
          </a:xfrm>
        </p:grpSpPr>
        <p:sp>
          <p:nvSpPr>
            <p:cNvPr id="3" name="文本框 2"/>
            <p:cNvSpPr txBox="1"/>
            <p:nvPr/>
          </p:nvSpPr>
          <p:spPr>
            <a:xfrm>
              <a:off x="3956146" y="1617277"/>
              <a:ext cx="2237915" cy="1862048"/>
            </a:xfrm>
            <a:prstGeom prst="rect">
              <a:avLst/>
            </a:prstGeom>
          </p:spPr>
          <p:txBody>
            <a:bodyPr wrap="square" anchor="ctr">
              <a:spAutoFit/>
            </a:bodyPr>
            <a:lstStyle>
              <a:defPPr>
                <a:defRPr lang="zh-CN"/>
              </a:defPPr>
              <a:lvl1pPr>
                <a:defRPr sz="32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panose="020B0503020204020204" charset="-122"/>
                  <a:ea typeface="微软雅黑" panose="020B0503020204020204" charset="-122"/>
                  <a:cs typeface="微软雅黑" panose="020B0503020204020204" charset="-122"/>
                </a:defRPr>
              </a:lvl1pPr>
            </a:lstStyle>
            <a:p>
              <a:r>
                <a:rPr lang="en-US" altLang="zh-CN" sz="11500" dirty="0">
                  <a:solidFill>
                    <a:schemeClr val="bg1"/>
                  </a:solidFill>
                </a:rPr>
                <a:t>01</a:t>
              </a:r>
              <a:endParaRPr lang="zh-CN" altLang="en-US" sz="11500" dirty="0">
                <a:solidFill>
                  <a:schemeClr val="bg1"/>
                </a:solidFill>
              </a:endParaRPr>
            </a:p>
          </p:txBody>
        </p:sp>
        <p:sp>
          <p:nvSpPr>
            <p:cNvPr id="4" name="矩形 3"/>
            <p:cNvSpPr/>
            <p:nvPr/>
          </p:nvSpPr>
          <p:spPr>
            <a:xfrm>
              <a:off x="6618701" y="1965894"/>
              <a:ext cx="4757420" cy="922020"/>
            </a:xfrm>
            <a:prstGeom prst="rect">
              <a:avLst/>
            </a:prstGeom>
          </p:spPr>
          <p:txBody>
            <a:bodyPr wrap="square" anchor="ctr">
              <a:spAutoFit/>
            </a:bodyPr>
            <a:lstStyle/>
            <a:p>
              <a:r>
                <a:rPr lang="zh-CN" altLang="en-US" sz="5400" b="1" dirty="0" smtClean="0">
                  <a:solidFill>
                    <a:schemeClr val="bg1"/>
                  </a:solidFill>
                  <a:latin typeface="黑体" panose="02010609060101010101" charset="-122"/>
                  <a:ea typeface="黑体" panose="02010609060101010101" charset="-122"/>
                  <a:cs typeface="微软雅黑" panose="020B0503020204020204" charset="-122"/>
                  <a:sym typeface="+mn-ea"/>
                </a:rPr>
                <a:t>项⽬需求分析</a:t>
              </a: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01</a:t>
            </a:r>
            <a:r>
              <a:rPr kumimoji="1" lang="zh-CN" altLang="en-US" dirty="0" smtClean="0"/>
              <a:t> 需求分析难点</a:t>
            </a:r>
            <a:endParaRPr kumimoji="1" lang="zh-CN" altLang="en-US" dirty="0"/>
          </a:p>
        </p:txBody>
      </p:sp>
      <p:sp>
        <p:nvSpPr>
          <p:cNvPr id="3" name="文本框 2"/>
          <p:cNvSpPr txBox="1"/>
          <p:nvPr/>
        </p:nvSpPr>
        <p:spPr>
          <a:xfrm>
            <a:off x="1281430" y="1115060"/>
            <a:ext cx="8107680" cy="5262245"/>
          </a:xfrm>
          <a:prstGeom prst="rect">
            <a:avLst/>
          </a:prstGeom>
          <a:noFill/>
        </p:spPr>
        <p:txBody>
          <a:bodyPr wrap="none" rtlCol="0">
            <a:spAutoFit/>
          </a:bodyPr>
          <a:lstStyle/>
          <a:p>
            <a:pPr algn="l" fontAlgn="auto">
              <a:lnSpc>
                <a:spcPct val="150000"/>
              </a:lnSpc>
            </a:pPr>
            <a:r>
              <a:rPr lang="en-US" altLang="zh-CN" sz="3200" dirty="0">
                <a:solidFill>
                  <a:schemeClr val="bg1"/>
                </a:solidFill>
                <a:latin typeface="黑体" panose="02010609060101010101" charset="-122"/>
                <a:ea typeface="黑体" panose="02010609060101010101" charset="-122"/>
                <a:cs typeface="黑体" panose="02010609060101010101" charset="-122"/>
              </a:rPr>
              <a:t>1. 划出的区域是否规则 ？</a:t>
            </a:r>
          </a:p>
          <a:p>
            <a:pPr algn="l" fontAlgn="auto">
              <a:lnSpc>
                <a:spcPct val="150000"/>
              </a:lnSpc>
            </a:pPr>
            <a:r>
              <a:rPr lang="en-US" altLang="zh-CN" sz="3200" dirty="0">
                <a:solidFill>
                  <a:schemeClr val="bg1"/>
                </a:solidFill>
                <a:latin typeface="黑体" panose="02010609060101010101" charset="-122"/>
                <a:ea typeface="黑体" panose="02010609060101010101" charset="-122"/>
                <a:cs typeface="黑体" panose="02010609060101010101" charset="-122"/>
              </a:rPr>
              <a:t>2. 防沉迷是什么样的？</a:t>
            </a:r>
          </a:p>
          <a:p>
            <a:pPr algn="l" fontAlgn="auto">
              <a:lnSpc>
                <a:spcPct val="150000"/>
              </a:lnSpc>
            </a:pPr>
            <a:r>
              <a:rPr lang="en-US" altLang="zh-CN" sz="3200" dirty="0">
                <a:solidFill>
                  <a:schemeClr val="bg1"/>
                </a:solidFill>
                <a:latin typeface="黑体" panose="02010609060101010101" charset="-122"/>
                <a:ea typeface="黑体" panose="02010609060101010101" charset="-122"/>
                <a:cs typeface="黑体" panose="02010609060101010101" charset="-122"/>
              </a:rPr>
              <a:t>3. 死亡和立刻复活的区别，除了时间？</a:t>
            </a:r>
          </a:p>
          <a:p>
            <a:pPr algn="l" fontAlgn="auto">
              <a:lnSpc>
                <a:spcPct val="150000"/>
              </a:lnSpc>
            </a:pPr>
            <a:r>
              <a:rPr lang="en-US" altLang="zh-CN" sz="3200" dirty="0">
                <a:solidFill>
                  <a:schemeClr val="bg1"/>
                </a:solidFill>
                <a:latin typeface="黑体" panose="02010609060101010101" charset="-122"/>
                <a:ea typeface="黑体" panose="02010609060101010101" charset="-122"/>
                <a:cs typeface="黑体" panose="02010609060101010101" charset="-122"/>
              </a:rPr>
              <a:t>4. 六边形赛场是最小还是全局？</a:t>
            </a:r>
          </a:p>
          <a:p>
            <a:pPr algn="l" fontAlgn="auto">
              <a:lnSpc>
                <a:spcPct val="150000"/>
              </a:lnSpc>
            </a:pPr>
            <a:r>
              <a:rPr lang="en-US" altLang="zh-CN" sz="3200" dirty="0">
                <a:solidFill>
                  <a:schemeClr val="bg1"/>
                </a:solidFill>
                <a:latin typeface="黑体" panose="02010609060101010101" charset="-122"/>
                <a:ea typeface="黑体" panose="02010609060101010101" charset="-122"/>
                <a:cs typeface="黑体" panose="02010609060101010101" charset="-122"/>
              </a:rPr>
              <a:t>5. 是否有块根据地用来复活，不能被占领？</a:t>
            </a:r>
          </a:p>
          <a:p>
            <a:pPr algn="l" fontAlgn="auto">
              <a:lnSpc>
                <a:spcPct val="150000"/>
              </a:lnSpc>
            </a:pPr>
            <a:r>
              <a:rPr lang="en-US" altLang="zh-CN" sz="3200" dirty="0">
                <a:solidFill>
                  <a:schemeClr val="bg1"/>
                </a:solidFill>
                <a:latin typeface="黑体" panose="02010609060101010101" charset="-122"/>
                <a:ea typeface="黑体" panose="02010609060101010101" charset="-122"/>
                <a:cs typeface="黑体" panose="02010609060101010101" charset="-122"/>
              </a:rPr>
              <a:t>6. 分数是否定期清零？</a:t>
            </a:r>
          </a:p>
          <a:p>
            <a:pPr algn="l" fontAlgn="auto">
              <a:lnSpc>
                <a:spcPct val="150000"/>
              </a:lnSpc>
            </a:pPr>
            <a:r>
              <a:rPr lang="en-US" altLang="zh-CN" sz="3200" dirty="0">
                <a:solidFill>
                  <a:schemeClr val="bg1"/>
                </a:solidFill>
                <a:latin typeface="黑体" panose="02010609060101010101" charset="-122"/>
                <a:ea typeface="黑体" panose="02010609060101010101" charset="-122"/>
                <a:cs typeface="黑体" panose="02010609060101010101" charset="-122"/>
              </a:rPr>
              <a:t>7. 玩家画线圈地是否可以填充？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02</a:t>
            </a:r>
            <a:r>
              <a:rPr kumimoji="1" lang="zh-CN" altLang="en-US" dirty="0" smtClean="0"/>
              <a:t> </a:t>
            </a:r>
            <a:r>
              <a:rPr kumimoji="1" lang="zh-CN" altLang="en-US" dirty="0" smtClean="0">
                <a:sym typeface="+mn-ea"/>
              </a:rPr>
              <a:t>需求分析确</a:t>
            </a:r>
            <a:r>
              <a:rPr kumimoji="1" lang="zh-CN" altLang="en-US" dirty="0">
                <a:sym typeface="+mn-ea"/>
              </a:rPr>
              <a:t>认过程</a:t>
            </a:r>
            <a:endParaRPr kumimoji="1" lang="zh-CN" altLang="en-US" dirty="0"/>
          </a:p>
        </p:txBody>
      </p:sp>
      <p:pic>
        <p:nvPicPr>
          <p:cNvPr id="3" name="图片 2"/>
          <p:cNvPicPr>
            <a:picLocks noChangeAspect="1"/>
          </p:cNvPicPr>
          <p:nvPr/>
        </p:nvPicPr>
        <p:blipFill>
          <a:blip r:embed="rId2"/>
          <a:stretch>
            <a:fillRect/>
          </a:stretch>
        </p:blipFill>
        <p:spPr>
          <a:xfrm>
            <a:off x="361315" y="1035685"/>
            <a:ext cx="11708765" cy="5397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03</a:t>
            </a:r>
            <a:r>
              <a:rPr kumimoji="1" lang="zh-CN" altLang="en-US" dirty="0" smtClean="0"/>
              <a:t> 技术难点和问题解</a:t>
            </a:r>
            <a:r>
              <a:rPr kumimoji="1" lang="zh-CN" altLang="en-US" dirty="0"/>
              <a:t>决过程</a:t>
            </a:r>
          </a:p>
        </p:txBody>
      </p:sp>
      <p:sp>
        <p:nvSpPr>
          <p:cNvPr id="4" name="文本框 3"/>
          <p:cNvSpPr txBox="1"/>
          <p:nvPr/>
        </p:nvSpPr>
        <p:spPr>
          <a:xfrm>
            <a:off x="1281430" y="979805"/>
            <a:ext cx="10753725" cy="521970"/>
          </a:xfrm>
          <a:prstGeom prst="rect">
            <a:avLst/>
          </a:prstGeom>
          <a:noFill/>
        </p:spPr>
        <p:txBody>
          <a:bodyPr wrap="square" rtlCol="0">
            <a:spAutoFit/>
          </a:bodyPr>
          <a:lstStyle/>
          <a:p>
            <a:r>
              <a:rPr lang="en-US" altLang="zh-CN" sz="2800">
                <a:solidFill>
                  <a:schemeClr val="bg1"/>
                </a:solidFill>
                <a:latin typeface="黑体" panose="02010609060101010101" charset="-122"/>
                <a:ea typeface="黑体" panose="02010609060101010101" charset="-122"/>
                <a:cs typeface="黑体" panose="02010609060101010101" charset="-122"/>
              </a:rPr>
              <a:t>1.</a:t>
            </a:r>
            <a:r>
              <a:rPr lang="zh-CN" altLang="en-US" sz="2800">
                <a:solidFill>
                  <a:schemeClr val="bg1"/>
                </a:solidFill>
                <a:latin typeface="黑体" panose="02010609060101010101" charset="-122"/>
                <a:ea typeface="黑体" panose="02010609060101010101" charset="-122"/>
                <a:cs typeface="黑体" panose="02010609060101010101" charset="-122"/>
              </a:rPr>
              <a:t>微信平台的</a:t>
            </a:r>
            <a:r>
              <a:rPr lang="en-US" altLang="zh-CN" sz="2800">
                <a:solidFill>
                  <a:schemeClr val="bg1"/>
                </a:solidFill>
                <a:latin typeface="黑体" panose="02010609060101010101" charset="-122"/>
                <a:ea typeface="黑体" panose="02010609060101010101" charset="-122"/>
                <a:cs typeface="黑体" panose="02010609060101010101" charset="-122"/>
              </a:rPr>
              <a:t>Openid</a:t>
            </a:r>
            <a:r>
              <a:rPr lang="zh-CN" altLang="en-US" sz="2800">
                <a:solidFill>
                  <a:schemeClr val="bg1"/>
                </a:solidFill>
                <a:latin typeface="黑体" panose="02010609060101010101" charset="-122"/>
                <a:ea typeface="黑体" panose="02010609060101010101" charset="-122"/>
                <a:cs typeface="黑体" panose="02010609060101010101" charset="-122"/>
              </a:rPr>
              <a:t>和</a:t>
            </a:r>
            <a:r>
              <a:rPr lang="en-US" altLang="zh-CN" sz="2800">
                <a:solidFill>
                  <a:schemeClr val="bg1"/>
                </a:solidFill>
                <a:latin typeface="黑体" panose="02010609060101010101" charset="-122"/>
                <a:ea typeface="黑体" panose="02010609060101010101" charset="-122"/>
                <a:cs typeface="黑体" panose="02010609060101010101" charset="-122"/>
              </a:rPr>
              <a:t>Matchvs</a:t>
            </a:r>
            <a:r>
              <a:rPr lang="zh-CN" altLang="en-US" sz="2800">
                <a:solidFill>
                  <a:schemeClr val="bg1"/>
                </a:solidFill>
                <a:latin typeface="黑体" panose="02010609060101010101" charset="-122"/>
                <a:ea typeface="黑体" panose="02010609060101010101" charset="-122"/>
                <a:cs typeface="黑体" panose="02010609060101010101" charset="-122"/>
              </a:rPr>
              <a:t>服务器的</a:t>
            </a:r>
            <a:r>
              <a:rPr lang="en-US" altLang="zh-CN" sz="2800">
                <a:solidFill>
                  <a:schemeClr val="bg1"/>
                </a:solidFill>
                <a:latin typeface="黑体" panose="02010609060101010101" charset="-122"/>
                <a:ea typeface="黑体" panose="02010609060101010101" charset="-122"/>
                <a:cs typeface="黑体" panose="02010609060101010101" charset="-122"/>
              </a:rPr>
              <a:t>Userid</a:t>
            </a:r>
            <a:r>
              <a:rPr lang="zh-CN" altLang="en-US" sz="2800">
                <a:solidFill>
                  <a:schemeClr val="bg1"/>
                </a:solidFill>
                <a:latin typeface="黑体" panose="02010609060101010101" charset="-122"/>
                <a:ea typeface="黑体" panose="02010609060101010101" charset="-122"/>
                <a:cs typeface="黑体" panose="02010609060101010101" charset="-122"/>
              </a:rPr>
              <a:t>实现第三方绑定</a:t>
            </a:r>
          </a:p>
        </p:txBody>
      </p:sp>
      <p:pic>
        <p:nvPicPr>
          <p:cNvPr id="5" name="图片 4" descr="XO_YE6]0FU7H4%5MZI]N$9K"/>
          <p:cNvPicPr>
            <a:picLocks noChangeAspect="1"/>
          </p:cNvPicPr>
          <p:nvPr/>
        </p:nvPicPr>
        <p:blipFill>
          <a:blip r:embed="rId2"/>
          <a:stretch>
            <a:fillRect/>
          </a:stretch>
        </p:blipFill>
        <p:spPr>
          <a:xfrm>
            <a:off x="1389380" y="1574800"/>
            <a:ext cx="8415020" cy="48660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sym typeface="+mn-ea"/>
              </a:rPr>
              <a:t>03</a:t>
            </a:r>
            <a:r>
              <a:rPr kumimoji="1" lang="zh-CN" altLang="en-US" dirty="0" smtClean="0">
                <a:sym typeface="+mn-ea"/>
              </a:rPr>
              <a:t> 技术难点和问题解</a:t>
            </a:r>
            <a:r>
              <a:rPr kumimoji="1" lang="zh-CN" altLang="en-US" dirty="0">
                <a:sym typeface="+mn-ea"/>
              </a:rPr>
              <a:t>决过程</a:t>
            </a:r>
            <a:endParaRPr kumimoji="1" lang="zh-CN" altLang="en-US" dirty="0"/>
          </a:p>
        </p:txBody>
      </p:sp>
      <p:sp>
        <p:nvSpPr>
          <p:cNvPr id="3" name="文本框 2"/>
          <p:cNvSpPr txBox="1"/>
          <p:nvPr/>
        </p:nvSpPr>
        <p:spPr>
          <a:xfrm>
            <a:off x="1281430" y="1156335"/>
            <a:ext cx="10021570" cy="953135"/>
          </a:xfrm>
          <a:prstGeom prst="rect">
            <a:avLst/>
          </a:prstGeom>
          <a:noFill/>
        </p:spPr>
        <p:txBody>
          <a:bodyPr wrap="square" rtlCol="0">
            <a:spAutoFit/>
          </a:bodyPr>
          <a:lstStyle/>
          <a:p>
            <a:r>
              <a:rPr lang="en-US" altLang="zh-CN" sz="2800">
                <a:solidFill>
                  <a:schemeClr val="bg1"/>
                </a:solidFill>
                <a:latin typeface="黑体" panose="02010609060101010101" charset="-122"/>
                <a:ea typeface="黑体" panose="02010609060101010101" charset="-122"/>
                <a:cs typeface="黑体" panose="02010609060101010101" charset="-122"/>
                <a:sym typeface="+mn-ea"/>
              </a:rPr>
              <a:t>2.</a:t>
            </a:r>
            <a:r>
              <a:rPr lang="zh-CN" altLang="en-US" sz="2800">
                <a:solidFill>
                  <a:schemeClr val="bg1"/>
                </a:solidFill>
                <a:latin typeface="黑体" panose="02010609060101010101" charset="-122"/>
                <a:ea typeface="黑体" panose="02010609060101010101" charset="-122"/>
                <a:cs typeface="黑体" panose="02010609060101010101" charset="-122"/>
                <a:sym typeface="+mn-ea"/>
              </a:rPr>
              <a:t>把获取的微信好友信息绘制在开放数据域的排行榜中，并渲染到主域排行榜</a:t>
            </a:r>
          </a:p>
        </p:txBody>
      </p:sp>
      <p:pic>
        <p:nvPicPr>
          <p:cNvPr id="4" name="图片 3" descr="AUOCA`%7)Q1G60QP@S[89YC"/>
          <p:cNvPicPr>
            <a:picLocks noChangeAspect="1"/>
          </p:cNvPicPr>
          <p:nvPr/>
        </p:nvPicPr>
        <p:blipFill>
          <a:blip r:embed="rId2"/>
          <a:srcRect l="6427" t="14390" r="5739" b="23442"/>
          <a:stretch>
            <a:fillRect/>
          </a:stretch>
        </p:blipFill>
        <p:spPr>
          <a:xfrm>
            <a:off x="1383030" y="2168525"/>
            <a:ext cx="9598025" cy="4226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03 </a:t>
            </a:r>
            <a:r>
              <a:rPr kumimoji="1" lang="zh-CN" altLang="en-US" dirty="0" smtClean="0">
                <a:sym typeface="+mn-ea"/>
              </a:rPr>
              <a:t>技术难点和问题解</a:t>
            </a:r>
            <a:r>
              <a:rPr kumimoji="1" lang="zh-CN" altLang="en-US" dirty="0">
                <a:sym typeface="+mn-ea"/>
              </a:rPr>
              <a:t>决过程</a:t>
            </a:r>
            <a:endParaRPr kumimoji="1" lang="zh-CN" altLang="en-US" dirty="0"/>
          </a:p>
        </p:txBody>
      </p:sp>
      <p:sp>
        <p:nvSpPr>
          <p:cNvPr id="3" name="文本框 2"/>
          <p:cNvSpPr txBox="1"/>
          <p:nvPr/>
        </p:nvSpPr>
        <p:spPr>
          <a:xfrm>
            <a:off x="1281430" y="1144905"/>
            <a:ext cx="10021570" cy="521970"/>
          </a:xfrm>
          <a:prstGeom prst="rect">
            <a:avLst/>
          </a:prstGeom>
          <a:noFill/>
        </p:spPr>
        <p:txBody>
          <a:bodyPr wrap="square" rtlCol="0">
            <a:spAutoFit/>
          </a:bodyPr>
          <a:lstStyle/>
          <a:p>
            <a:r>
              <a:rPr lang="en-US" altLang="zh-CN" sz="2800">
                <a:solidFill>
                  <a:schemeClr val="bg1"/>
                </a:solidFill>
                <a:latin typeface="黑体" panose="02010609060101010101" charset="-122"/>
                <a:ea typeface="黑体" panose="02010609060101010101" charset="-122"/>
                <a:cs typeface="黑体" panose="02010609060101010101" charset="-122"/>
                <a:sym typeface="+mn-ea"/>
              </a:rPr>
              <a:t>3.CI</a:t>
            </a:r>
            <a:r>
              <a:rPr lang="zh-CN" altLang="en-US" sz="2800">
                <a:solidFill>
                  <a:schemeClr val="bg1"/>
                </a:solidFill>
                <a:latin typeface="黑体" panose="02010609060101010101" charset="-122"/>
                <a:ea typeface="黑体" panose="02010609060101010101" charset="-122"/>
                <a:cs typeface="黑体" panose="02010609060101010101" charset="-122"/>
                <a:sym typeface="+mn-ea"/>
              </a:rPr>
              <a:t>配置过程、单元测试</a:t>
            </a:r>
          </a:p>
        </p:txBody>
      </p:sp>
      <p:pic>
        <p:nvPicPr>
          <p:cNvPr id="5" name="图片 4"/>
          <p:cNvPicPr>
            <a:picLocks noChangeAspect="1"/>
          </p:cNvPicPr>
          <p:nvPr/>
        </p:nvPicPr>
        <p:blipFill>
          <a:blip r:embed="rId2"/>
          <a:stretch>
            <a:fillRect/>
          </a:stretch>
        </p:blipFill>
        <p:spPr>
          <a:xfrm>
            <a:off x="1086485" y="2134870"/>
            <a:ext cx="8679180" cy="2819400"/>
          </a:xfrm>
          <a:prstGeom prst="rect">
            <a:avLst/>
          </a:prstGeom>
        </p:spPr>
      </p:pic>
      <p:pic>
        <p:nvPicPr>
          <p:cNvPr id="23" name="图片 22"/>
          <p:cNvPicPr>
            <a:picLocks noChangeAspect="1"/>
          </p:cNvPicPr>
          <p:nvPr/>
        </p:nvPicPr>
        <p:blipFill>
          <a:blip r:embed="rId3"/>
          <a:stretch>
            <a:fillRect/>
          </a:stretch>
        </p:blipFill>
        <p:spPr>
          <a:xfrm>
            <a:off x="7788910" y="5291455"/>
            <a:ext cx="2536825" cy="861695"/>
          </a:xfrm>
          <a:prstGeom prst="rect">
            <a:avLst/>
          </a:prstGeom>
        </p:spPr>
      </p:pic>
      <p:pic>
        <p:nvPicPr>
          <p:cNvPr id="22" name="图片 21"/>
          <p:cNvPicPr>
            <a:picLocks noChangeAspect="1"/>
          </p:cNvPicPr>
          <p:nvPr/>
        </p:nvPicPr>
        <p:blipFill>
          <a:blip r:embed="rId4"/>
          <a:stretch>
            <a:fillRect/>
          </a:stretch>
        </p:blipFill>
        <p:spPr>
          <a:xfrm>
            <a:off x="5512435" y="5291455"/>
            <a:ext cx="1933575" cy="1029335"/>
          </a:xfrm>
          <a:prstGeom prst="rect">
            <a:avLst/>
          </a:prstGeom>
        </p:spPr>
      </p:pic>
      <p:pic>
        <p:nvPicPr>
          <p:cNvPr id="6" name="图片 5"/>
          <p:cNvPicPr>
            <a:picLocks noChangeAspect="1"/>
          </p:cNvPicPr>
          <p:nvPr/>
        </p:nvPicPr>
        <p:blipFill>
          <a:blip r:embed="rId5"/>
          <a:stretch>
            <a:fillRect/>
          </a:stretch>
        </p:blipFill>
        <p:spPr>
          <a:xfrm>
            <a:off x="3255645" y="5291455"/>
            <a:ext cx="1531620" cy="738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sym typeface="+mn-ea"/>
              </a:rPr>
              <a:t>03 </a:t>
            </a:r>
            <a:r>
              <a:rPr kumimoji="1" lang="zh-CN" altLang="en-US" dirty="0" smtClean="0">
                <a:sym typeface="+mn-ea"/>
              </a:rPr>
              <a:t>技术难点和问题解</a:t>
            </a:r>
            <a:r>
              <a:rPr kumimoji="1" lang="zh-CN" altLang="en-US" dirty="0">
                <a:sym typeface="+mn-ea"/>
              </a:rPr>
              <a:t>决过程</a:t>
            </a:r>
            <a:endParaRPr kumimoji="1" lang="zh-CN" altLang="en-US" dirty="0"/>
          </a:p>
        </p:txBody>
      </p:sp>
      <p:sp>
        <p:nvSpPr>
          <p:cNvPr id="3" name="文本框 2"/>
          <p:cNvSpPr txBox="1"/>
          <p:nvPr/>
        </p:nvSpPr>
        <p:spPr>
          <a:xfrm>
            <a:off x="1281430" y="1297940"/>
            <a:ext cx="10021570" cy="521970"/>
          </a:xfrm>
          <a:prstGeom prst="rect">
            <a:avLst/>
          </a:prstGeom>
          <a:noFill/>
        </p:spPr>
        <p:txBody>
          <a:bodyPr wrap="square" rtlCol="0">
            <a:spAutoFit/>
          </a:bodyPr>
          <a:lstStyle/>
          <a:p>
            <a:r>
              <a:rPr lang="en-US" altLang="zh-CN" sz="2800">
                <a:solidFill>
                  <a:schemeClr val="bg1"/>
                </a:solidFill>
                <a:latin typeface="黑体" panose="02010609060101010101" charset="-122"/>
                <a:ea typeface="黑体" panose="02010609060101010101" charset="-122"/>
                <a:cs typeface="黑体" panose="02010609060101010101" charset="-122"/>
                <a:sym typeface="+mn-ea"/>
              </a:rPr>
              <a:t>4.</a:t>
            </a:r>
            <a:r>
              <a:rPr lang="zh-CN" altLang="en-US" sz="2800">
                <a:solidFill>
                  <a:schemeClr val="bg1"/>
                </a:solidFill>
                <a:latin typeface="黑体" panose="02010609060101010101" charset="-122"/>
                <a:ea typeface="黑体" panose="02010609060101010101" charset="-122"/>
                <a:cs typeface="黑体" panose="02010609060101010101" charset="-122"/>
                <a:sym typeface="+mn-ea"/>
              </a:rPr>
              <a:t>圈地算法和扫描算法的实现</a:t>
            </a:r>
          </a:p>
        </p:txBody>
      </p:sp>
      <p:pic>
        <p:nvPicPr>
          <p:cNvPr id="5" name="图片 4"/>
          <p:cNvPicPr>
            <a:picLocks noChangeAspect="1"/>
          </p:cNvPicPr>
          <p:nvPr/>
        </p:nvPicPr>
        <p:blipFill>
          <a:blip r:embed="rId2"/>
          <a:srcRect l="2532" t="3127" r="3283" b="5309"/>
          <a:stretch>
            <a:fillRect/>
          </a:stretch>
        </p:blipFill>
        <p:spPr>
          <a:xfrm>
            <a:off x="6750050" y="1297940"/>
            <a:ext cx="5003165" cy="3938905"/>
          </a:xfrm>
          <a:prstGeom prst="rect">
            <a:avLst/>
          </a:prstGeom>
        </p:spPr>
      </p:pic>
      <p:sp>
        <p:nvSpPr>
          <p:cNvPr id="6" name="文本框 5"/>
          <p:cNvSpPr txBox="1"/>
          <p:nvPr/>
        </p:nvSpPr>
        <p:spPr>
          <a:xfrm>
            <a:off x="1422400" y="2204720"/>
            <a:ext cx="5702300" cy="2676525"/>
          </a:xfrm>
          <a:prstGeom prst="rect">
            <a:avLst/>
          </a:prstGeom>
          <a:noFill/>
        </p:spPr>
        <p:txBody>
          <a:bodyPr wrap="square" rtlCol="0" anchor="t">
            <a:spAutoFit/>
          </a:bodyPr>
          <a:lstStyle/>
          <a:p>
            <a:pPr fontAlgn="auto">
              <a:lnSpc>
                <a:spcPct val="150000"/>
              </a:lnSpc>
            </a:pPr>
            <a:r>
              <a:rPr lang="zh-CN" altLang="en-US" sz="2800">
                <a:solidFill>
                  <a:schemeClr val="bg2"/>
                </a:solidFill>
                <a:latin typeface="黑体" panose="02010609060101010101" charset="-122"/>
                <a:ea typeface="黑体" panose="02010609060101010101" charset="-122"/>
                <a:cs typeface="黑体" panose="02010609060101010101" charset="-122"/>
              </a:rPr>
              <a:t>封闭图形获取分为个人路径圈地，与阵营汇合圈地，队友圈地。</a:t>
            </a:r>
          </a:p>
          <a:p>
            <a:pPr fontAlgn="auto">
              <a:lnSpc>
                <a:spcPct val="150000"/>
              </a:lnSpc>
            </a:pPr>
            <a:endParaRPr lang="zh-CN" altLang="en-US" sz="2800">
              <a:solidFill>
                <a:schemeClr val="bg2"/>
              </a:solidFill>
              <a:latin typeface="黑体" panose="02010609060101010101" charset="-122"/>
              <a:ea typeface="黑体" panose="02010609060101010101" charset="-122"/>
              <a:cs typeface="黑体" panose="02010609060101010101" charset="-122"/>
            </a:endParaRPr>
          </a:p>
          <a:p>
            <a:pPr fontAlgn="auto">
              <a:lnSpc>
                <a:spcPct val="150000"/>
              </a:lnSpc>
            </a:pPr>
            <a:r>
              <a:rPr lang="zh-CN" altLang="en-US" sz="2800">
                <a:solidFill>
                  <a:schemeClr val="bg2"/>
                </a:solidFill>
                <a:latin typeface="黑体" panose="02010609060101010101" charset="-122"/>
                <a:ea typeface="黑体" panose="02010609060101010101" charset="-122"/>
                <a:cs typeface="黑体" panose="02010609060101010101" charset="-122"/>
              </a:rPr>
              <a:t>填充算法使用x-扫描线算法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430" y="258445"/>
            <a:ext cx="7106285" cy="721360"/>
          </a:xfrm>
        </p:spPr>
        <p:txBody>
          <a:bodyPr/>
          <a:lstStyle/>
          <a:p>
            <a:r>
              <a:rPr kumimoji="1" lang="en-US" altLang="zh-CN" dirty="0" smtClean="0"/>
              <a:t>04</a:t>
            </a:r>
            <a:r>
              <a:rPr kumimoji="1" lang="zh-CN" altLang="en-US" dirty="0" smtClean="0"/>
              <a:t> 软件过程管理中遇到的难</a:t>
            </a:r>
            <a:r>
              <a:rPr kumimoji="1" lang="zh-CN" altLang="en-US" dirty="0"/>
              <a:t>点和解决过程</a:t>
            </a:r>
          </a:p>
        </p:txBody>
      </p:sp>
      <p:sp>
        <p:nvSpPr>
          <p:cNvPr id="3" name="文本框 2"/>
          <p:cNvSpPr txBox="1"/>
          <p:nvPr/>
        </p:nvSpPr>
        <p:spPr>
          <a:xfrm>
            <a:off x="620395" y="1256665"/>
            <a:ext cx="9881235" cy="1198880"/>
          </a:xfrm>
          <a:prstGeom prst="rect">
            <a:avLst/>
          </a:prstGeom>
          <a:noFill/>
        </p:spPr>
        <p:txBody>
          <a:bodyPr wrap="square" rtlCol="0">
            <a:spAutoFit/>
          </a:bodyPr>
          <a:lstStyle/>
          <a:p>
            <a:pPr algn="l"/>
            <a:r>
              <a:rPr lang="en-US" altLang="zh-CN" sz="3600">
                <a:solidFill>
                  <a:schemeClr val="bg1"/>
                </a:solidFill>
                <a:latin typeface="黑体" panose="02010609060101010101" charset="-122"/>
                <a:ea typeface="黑体" panose="02010609060101010101" charset="-122"/>
                <a:cs typeface="黑体" panose="02010609060101010101" charset="-122"/>
              </a:rPr>
              <a:t>1. </a:t>
            </a:r>
            <a:r>
              <a:rPr lang="zh-CN" altLang="en-US" sz="3600">
                <a:solidFill>
                  <a:schemeClr val="bg1"/>
                </a:solidFill>
                <a:latin typeface="黑体" panose="02010609060101010101" charset="-122"/>
                <a:ea typeface="黑体" panose="02010609060101010101" charset="-122"/>
                <a:cs typeface="黑体" panose="02010609060101010101" charset="-122"/>
              </a:rPr>
              <a:t>软件过程的项目管理</a:t>
            </a:r>
          </a:p>
          <a:p>
            <a:pPr algn="l"/>
            <a:r>
              <a:rPr lang="zh-CN" altLang="en-US" sz="3600">
                <a:solidFill>
                  <a:schemeClr val="bg1"/>
                </a:solidFill>
                <a:latin typeface="黑体" panose="02010609060101010101" charset="-122"/>
                <a:ea typeface="黑体" panose="02010609060101010101" charset="-122"/>
                <a:cs typeface="黑体" panose="02010609060101010101" charset="-122"/>
              </a:rPr>
              <a:t>第一次迭代计划对于项目时间的预估存在问题</a:t>
            </a:r>
          </a:p>
        </p:txBody>
      </p:sp>
      <p:pic>
        <p:nvPicPr>
          <p:cNvPr id="5" name="图片 4"/>
          <p:cNvPicPr>
            <a:picLocks noChangeAspect="1"/>
          </p:cNvPicPr>
          <p:nvPr/>
        </p:nvPicPr>
        <p:blipFill>
          <a:blip r:embed="rId2"/>
          <a:srcRect b="47549"/>
          <a:stretch>
            <a:fillRect/>
          </a:stretch>
        </p:blipFill>
        <p:spPr>
          <a:xfrm>
            <a:off x="620395" y="2806700"/>
            <a:ext cx="9803130" cy="2330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430" y="258445"/>
            <a:ext cx="7577455" cy="721360"/>
          </a:xfrm>
        </p:spPr>
        <p:txBody>
          <a:bodyPr/>
          <a:lstStyle/>
          <a:p>
            <a:r>
              <a:rPr kumimoji="1" lang="en-US" altLang="zh-CN" dirty="0" smtClean="0">
                <a:sym typeface="+mn-ea"/>
              </a:rPr>
              <a:t>04</a:t>
            </a:r>
            <a:r>
              <a:rPr kumimoji="1" lang="zh-CN" altLang="en-US" dirty="0" smtClean="0">
                <a:sym typeface="+mn-ea"/>
              </a:rPr>
              <a:t> 软件过程管理中遇到的难</a:t>
            </a:r>
            <a:r>
              <a:rPr kumimoji="1" lang="zh-CN" altLang="en-US" dirty="0">
                <a:sym typeface="+mn-ea"/>
              </a:rPr>
              <a:t>点和解决过程</a:t>
            </a:r>
            <a:endParaRPr kumimoji="1" lang="zh-CN" altLang="en-US" dirty="0"/>
          </a:p>
        </p:txBody>
      </p:sp>
      <p:sp>
        <p:nvSpPr>
          <p:cNvPr id="3" name="文本框 2"/>
          <p:cNvSpPr txBox="1"/>
          <p:nvPr/>
        </p:nvSpPr>
        <p:spPr>
          <a:xfrm>
            <a:off x="1281430" y="1325245"/>
            <a:ext cx="9828530" cy="4523105"/>
          </a:xfrm>
          <a:prstGeom prst="rect">
            <a:avLst/>
          </a:prstGeom>
          <a:noFill/>
        </p:spPr>
        <p:txBody>
          <a:bodyPr wrap="square" rtlCol="0">
            <a:spAutoFit/>
          </a:bodyPr>
          <a:lstStyle/>
          <a:p>
            <a:pPr algn="l">
              <a:buNone/>
            </a:pPr>
            <a:r>
              <a:rPr lang="en-US" altLang="zh-CN" sz="3600" dirty="0" smtClean="0">
                <a:solidFill>
                  <a:schemeClr val="bg2"/>
                </a:solidFill>
                <a:latin typeface="黑体" panose="02010609060101010101" charset="-122"/>
                <a:ea typeface="黑体" panose="02010609060101010101" charset="-122"/>
                <a:cs typeface="黑体" panose="02010609060101010101" charset="-122"/>
                <a:sym typeface="+mn-ea"/>
              </a:rPr>
              <a:t>1</a:t>
            </a:r>
            <a:r>
              <a:rPr lang="zh-CN" altLang="en-US" sz="3600" dirty="0" smtClean="0">
                <a:solidFill>
                  <a:schemeClr val="bg2"/>
                </a:solidFill>
                <a:latin typeface="黑体" panose="02010609060101010101" charset="-122"/>
                <a:ea typeface="黑体" panose="02010609060101010101" charset="-122"/>
                <a:cs typeface="黑体" panose="02010609060101010101" charset="-122"/>
                <a:sym typeface="+mn-ea"/>
              </a:rPr>
              <a:t>. 调整小组的时间安排，所有成员每天必须完成自己的工作量，避免出现迭代计划无法完成的问题；</a:t>
            </a:r>
            <a:endParaRPr lang="zh-CN" altLang="en-US" sz="3600" dirty="0" smtClean="0">
              <a:solidFill>
                <a:schemeClr val="bg2"/>
              </a:solidFill>
              <a:latin typeface="黑体" panose="02010609060101010101" charset="-122"/>
              <a:ea typeface="黑体" panose="02010609060101010101" charset="-122"/>
              <a:cs typeface="黑体" panose="02010609060101010101" charset="-122"/>
            </a:endParaRPr>
          </a:p>
          <a:p>
            <a:pPr algn="l">
              <a:buNone/>
            </a:pPr>
            <a:endParaRPr lang="zh-CN" altLang="en-US" sz="3600" dirty="0" smtClean="0">
              <a:solidFill>
                <a:schemeClr val="bg2"/>
              </a:solidFill>
              <a:latin typeface="黑体" panose="02010609060101010101" charset="-122"/>
              <a:ea typeface="黑体" panose="02010609060101010101" charset="-122"/>
              <a:cs typeface="黑体" panose="02010609060101010101" charset="-122"/>
            </a:endParaRPr>
          </a:p>
          <a:p>
            <a:pPr algn="l">
              <a:buNone/>
            </a:pPr>
            <a:r>
              <a:rPr lang="en-US" altLang="zh-CN" sz="3600" dirty="0" smtClean="0">
                <a:solidFill>
                  <a:schemeClr val="bg2"/>
                </a:solidFill>
                <a:latin typeface="黑体" panose="02010609060101010101" charset="-122"/>
                <a:ea typeface="黑体" panose="02010609060101010101" charset="-122"/>
                <a:cs typeface="黑体" panose="02010609060101010101" charset="-122"/>
                <a:sym typeface="+mn-ea"/>
              </a:rPr>
              <a:t>2. </a:t>
            </a:r>
            <a:r>
              <a:rPr lang="zh-CN" altLang="en-US" sz="3600" dirty="0" smtClean="0">
                <a:solidFill>
                  <a:schemeClr val="bg2"/>
                </a:solidFill>
                <a:latin typeface="黑体" panose="02010609060101010101" charset="-122"/>
                <a:ea typeface="黑体" panose="02010609060101010101" charset="-122"/>
                <a:cs typeface="黑体" panose="02010609060101010101" charset="-122"/>
                <a:sym typeface="+mn-ea"/>
              </a:rPr>
              <a:t>小组成员每天必须向组长汇报自己今天的工作和遇到的问题，方便组长安排和协调成员间的工作；</a:t>
            </a:r>
            <a:endParaRPr lang="zh-CN" altLang="en-US" sz="3600" dirty="0" smtClean="0">
              <a:solidFill>
                <a:schemeClr val="bg2"/>
              </a:solidFill>
              <a:latin typeface="黑体" panose="02010609060101010101" charset="-122"/>
              <a:ea typeface="黑体" panose="02010609060101010101" charset="-122"/>
              <a:cs typeface="黑体" panose="02010609060101010101" charset="-122"/>
            </a:endParaRPr>
          </a:p>
          <a:p>
            <a:endParaRPr lang="zh-CN" altLang="en-US" sz="3600" dirty="0" smtClean="0">
              <a:solidFill>
                <a:schemeClr val="bg2"/>
              </a:solidFill>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430" y="258445"/>
            <a:ext cx="7189470" cy="721360"/>
          </a:xfrm>
        </p:spPr>
        <p:txBody>
          <a:bodyPr/>
          <a:lstStyle/>
          <a:p>
            <a:r>
              <a:rPr kumimoji="1" lang="en-US" altLang="zh-CN" dirty="0" smtClean="0"/>
              <a:t>04</a:t>
            </a:r>
            <a:r>
              <a:rPr kumimoji="1" lang="zh-CN" altLang="en-US" dirty="0" smtClean="0"/>
              <a:t> </a:t>
            </a:r>
            <a:r>
              <a:rPr kumimoji="1" lang="zh-CN" altLang="en-US" dirty="0" smtClean="0">
                <a:sym typeface="+mn-ea"/>
              </a:rPr>
              <a:t>软件过程管理中遇到的难</a:t>
            </a:r>
            <a:r>
              <a:rPr kumimoji="1" lang="zh-CN" altLang="en-US" dirty="0">
                <a:sym typeface="+mn-ea"/>
              </a:rPr>
              <a:t>点和解决过程</a:t>
            </a:r>
            <a:endParaRPr kumimoji="1" lang="zh-CN" altLang="en-US" dirty="0"/>
          </a:p>
        </p:txBody>
      </p:sp>
      <p:sp>
        <p:nvSpPr>
          <p:cNvPr id="4" name="文本框 3"/>
          <p:cNvSpPr txBox="1"/>
          <p:nvPr/>
        </p:nvSpPr>
        <p:spPr>
          <a:xfrm>
            <a:off x="297815" y="1245235"/>
            <a:ext cx="9525000" cy="583565"/>
          </a:xfrm>
          <a:prstGeom prst="rect">
            <a:avLst/>
          </a:prstGeom>
          <a:noFill/>
        </p:spPr>
        <p:txBody>
          <a:bodyPr wrap="square" rtlCol="0">
            <a:spAutoFit/>
          </a:bodyPr>
          <a:lstStyle/>
          <a:p>
            <a:pPr algn="l"/>
            <a:r>
              <a:rPr lang="en-US" altLang="zh-CN" sz="3200">
                <a:solidFill>
                  <a:schemeClr val="bg1"/>
                </a:solidFill>
                <a:latin typeface="黑体" panose="02010609060101010101" charset="-122"/>
                <a:ea typeface="黑体" panose="02010609060101010101" charset="-122"/>
                <a:cs typeface="黑体" panose="02010609060101010101" charset="-122"/>
                <a:sym typeface="+mn-ea"/>
              </a:rPr>
              <a:t>2. </a:t>
            </a:r>
            <a:r>
              <a:rPr lang="zh-CN" altLang="en-US" sz="3200">
                <a:solidFill>
                  <a:schemeClr val="bg1"/>
                </a:solidFill>
                <a:latin typeface="黑体" panose="02010609060101010101" charset="-122"/>
                <a:ea typeface="黑体" panose="02010609060101010101" charset="-122"/>
                <a:cs typeface="黑体" panose="02010609060101010101" charset="-122"/>
                <a:sym typeface="+mn-ea"/>
              </a:rPr>
              <a:t>软件过程的质量管理</a:t>
            </a:r>
          </a:p>
        </p:txBody>
      </p:sp>
      <p:sp>
        <p:nvSpPr>
          <p:cNvPr id="5" name="文本框 4"/>
          <p:cNvSpPr txBox="1"/>
          <p:nvPr/>
        </p:nvSpPr>
        <p:spPr>
          <a:xfrm>
            <a:off x="651510" y="2019300"/>
            <a:ext cx="9698355" cy="3415030"/>
          </a:xfrm>
          <a:prstGeom prst="rect">
            <a:avLst/>
          </a:prstGeom>
          <a:noFill/>
        </p:spPr>
        <p:txBody>
          <a:bodyPr wrap="square" rtlCol="0">
            <a:spAutoFit/>
          </a:bodyPr>
          <a:lstStyle/>
          <a:p>
            <a:r>
              <a:rPr lang="zh-CN" altLang="en-US" sz="3600">
                <a:solidFill>
                  <a:schemeClr val="bg2"/>
                </a:solidFill>
                <a:latin typeface="黑体" panose="02010609060101010101" charset="-122"/>
                <a:ea typeface="黑体" panose="02010609060101010101" charset="-122"/>
                <a:cs typeface="黑体" panose="02010609060101010101" charset="-122"/>
                <a:sym typeface="+mn-ea"/>
              </a:rPr>
              <a:t>代码的重构：</a:t>
            </a:r>
          </a:p>
          <a:p>
            <a:r>
              <a:rPr lang="zh-CN" altLang="en-US" sz="3600">
                <a:solidFill>
                  <a:schemeClr val="bg2"/>
                </a:solidFill>
                <a:latin typeface="黑体" panose="02010609060101010101" charset="-122"/>
                <a:ea typeface="黑体" panose="02010609060101010101" charset="-122"/>
                <a:cs typeface="黑体" panose="02010609060101010101" charset="-122"/>
              </a:rPr>
              <a:t>    将实时对战、人机对战、房间模式三个功能类似的代码进行整合、重构，减轻测试维护时的工作量，方便新功能的扩展。</a:t>
            </a:r>
          </a:p>
          <a:p>
            <a:r>
              <a:rPr lang="zh-CN" altLang="en-US" sz="3600">
                <a:solidFill>
                  <a:schemeClr val="bg2"/>
                </a:solidFill>
                <a:latin typeface="黑体" panose="02010609060101010101" charset="-122"/>
                <a:ea typeface="黑体" panose="02010609060101010101" charset="-122"/>
                <a:cs typeface="黑体" panose="02010609060101010101" charset="-122"/>
              </a:rPr>
              <a:t>    阵营切换、房间中邀请好友等功能就是在重构的代码基础上快速实现了相关的功能。</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430" y="258445"/>
            <a:ext cx="7289800" cy="721360"/>
          </a:xfrm>
        </p:spPr>
        <p:txBody>
          <a:bodyPr/>
          <a:lstStyle/>
          <a:p>
            <a:r>
              <a:rPr kumimoji="1" lang="en-US" altLang="zh-CN" dirty="0" smtClean="0"/>
              <a:t>05</a:t>
            </a:r>
            <a:r>
              <a:rPr kumimoji="1" lang="zh-CN" altLang="en-US" dirty="0" smtClean="0"/>
              <a:t> </a:t>
            </a:r>
            <a:r>
              <a:rPr kumimoji="1" lang="zh-CN" altLang="en-US" dirty="0">
                <a:sym typeface="+mn-ea"/>
              </a:rPr>
              <a:t>团队沟通和协作中遇到的难点和解决过程</a:t>
            </a:r>
            <a:endParaRPr kumimoji="1" lang="zh-CN" altLang="en-US" dirty="0"/>
          </a:p>
        </p:txBody>
      </p:sp>
      <p:sp>
        <p:nvSpPr>
          <p:cNvPr id="4" name="文本框 3"/>
          <p:cNvSpPr txBox="1"/>
          <p:nvPr/>
        </p:nvSpPr>
        <p:spPr>
          <a:xfrm>
            <a:off x="993775" y="1816100"/>
            <a:ext cx="10666095" cy="3415030"/>
          </a:xfrm>
          <a:prstGeom prst="rect">
            <a:avLst/>
          </a:prstGeom>
          <a:noFill/>
        </p:spPr>
        <p:txBody>
          <a:bodyPr wrap="square" rtlCol="0">
            <a:spAutoFit/>
          </a:bodyPr>
          <a:lstStyle/>
          <a:p>
            <a:pPr fontAlgn="auto">
              <a:lnSpc>
                <a:spcPct val="150000"/>
              </a:lnSpc>
            </a:pPr>
            <a:r>
              <a:rPr lang="en-US" altLang="zh-CN" sz="3600">
                <a:solidFill>
                  <a:schemeClr val="bg1"/>
                </a:solidFill>
                <a:latin typeface="黑体" panose="02010609060101010101" charset="-122"/>
                <a:ea typeface="黑体" panose="02010609060101010101" charset="-122"/>
                <a:cs typeface="黑体" panose="02010609060101010101" charset="-122"/>
              </a:rPr>
              <a:t>1. </a:t>
            </a:r>
            <a:r>
              <a:rPr lang="zh-CN" altLang="en-US" sz="3600">
                <a:solidFill>
                  <a:schemeClr val="bg1"/>
                </a:solidFill>
                <a:latin typeface="黑体" panose="02010609060101010101" charset="-122"/>
                <a:ea typeface="黑体" panose="02010609060101010101" charset="-122"/>
                <a:cs typeface="黑体" panose="02010609060101010101" charset="-122"/>
              </a:rPr>
              <a:t>团队成员不在一起时，使用在线文档进行交流</a:t>
            </a:r>
          </a:p>
          <a:p>
            <a:pPr fontAlgn="auto">
              <a:lnSpc>
                <a:spcPct val="150000"/>
              </a:lnSpc>
            </a:pPr>
            <a:r>
              <a:rPr lang="en-US" altLang="zh-CN" sz="3600">
                <a:solidFill>
                  <a:schemeClr val="bg1"/>
                </a:solidFill>
                <a:latin typeface="黑体" panose="02010609060101010101" charset="-122"/>
                <a:ea typeface="黑体" panose="02010609060101010101" charset="-122"/>
                <a:cs typeface="黑体" panose="02010609060101010101" charset="-122"/>
              </a:rPr>
              <a:t>2. </a:t>
            </a:r>
            <a:r>
              <a:rPr lang="zh-CN" altLang="en-US" sz="3600">
                <a:solidFill>
                  <a:schemeClr val="bg1"/>
                </a:solidFill>
                <a:latin typeface="黑体" panose="02010609060101010101" charset="-122"/>
                <a:ea typeface="黑体" panose="02010609060101010101" charset="-122"/>
                <a:cs typeface="黑体" panose="02010609060101010101" charset="-122"/>
              </a:rPr>
              <a:t>前后端分离，通过撰写</a:t>
            </a:r>
            <a:r>
              <a:rPr lang="en-US" altLang="zh-CN" sz="3600">
                <a:solidFill>
                  <a:schemeClr val="bg1"/>
                </a:solidFill>
                <a:latin typeface="黑体" panose="02010609060101010101" charset="-122"/>
                <a:ea typeface="黑体" panose="02010609060101010101" charset="-122"/>
                <a:cs typeface="黑体" panose="02010609060101010101" charset="-122"/>
              </a:rPr>
              <a:t>API</a:t>
            </a:r>
            <a:r>
              <a:rPr lang="zh-CN" altLang="en-US" sz="3600">
                <a:solidFill>
                  <a:schemeClr val="bg1"/>
                </a:solidFill>
                <a:latin typeface="黑体" panose="02010609060101010101" charset="-122"/>
                <a:ea typeface="黑体" panose="02010609060101010101" charset="-122"/>
                <a:cs typeface="黑体" panose="02010609060101010101" charset="-122"/>
              </a:rPr>
              <a:t>文档保持接口一致性</a:t>
            </a:r>
          </a:p>
          <a:p>
            <a:pPr fontAlgn="auto">
              <a:lnSpc>
                <a:spcPct val="150000"/>
              </a:lnSpc>
            </a:pPr>
            <a:r>
              <a:rPr lang="en-US" altLang="zh-CN" sz="3600">
                <a:solidFill>
                  <a:schemeClr val="bg1"/>
                </a:solidFill>
                <a:latin typeface="黑体" panose="02010609060101010101" charset="-122"/>
                <a:ea typeface="黑体" panose="02010609060101010101" charset="-122"/>
                <a:cs typeface="黑体" panose="02010609060101010101" charset="-122"/>
              </a:rPr>
              <a:t>3. </a:t>
            </a:r>
            <a:r>
              <a:rPr lang="zh-CN" altLang="en-US" sz="3600">
                <a:solidFill>
                  <a:schemeClr val="bg1"/>
                </a:solidFill>
                <a:latin typeface="黑体" panose="02010609060101010101" charset="-122"/>
                <a:ea typeface="黑体" panose="02010609060101010101" charset="-122"/>
                <a:cs typeface="黑体" panose="02010609060101010101" charset="-122"/>
              </a:rPr>
              <a:t>团队意见不一时，投票协商</a:t>
            </a:r>
          </a:p>
          <a:p>
            <a:pPr fontAlgn="auto">
              <a:lnSpc>
                <a:spcPct val="150000"/>
              </a:lnSpc>
            </a:pPr>
            <a:r>
              <a:rPr lang="en-US" altLang="zh-CN" sz="3600">
                <a:solidFill>
                  <a:schemeClr val="bg1"/>
                </a:solidFill>
                <a:latin typeface="黑体" panose="02010609060101010101" charset="-122"/>
                <a:ea typeface="黑体" panose="02010609060101010101" charset="-122"/>
                <a:cs typeface="黑体" panose="02010609060101010101" charset="-122"/>
              </a:rPr>
              <a:t>4. </a:t>
            </a:r>
            <a:r>
              <a:rPr lang="zh-CN" altLang="en-US" sz="3600">
                <a:solidFill>
                  <a:schemeClr val="bg1"/>
                </a:solidFill>
                <a:latin typeface="黑体" panose="02010609060101010101" charset="-122"/>
                <a:ea typeface="黑体" panose="02010609060101010101" charset="-122"/>
                <a:cs typeface="黑体" panose="02010609060101010101" charset="-122"/>
              </a:rPr>
              <a:t>结对编程以强带弱，提高代码质量和编程效率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08990" y="1781175"/>
            <a:ext cx="859790" cy="4067810"/>
          </a:xfrm>
          <a:prstGeom prst="rect">
            <a:avLst/>
          </a:prstGeom>
          <a:noFill/>
        </p:spPr>
        <p:txBody>
          <a:bodyPr vert="eaVert" wrap="square" rtlCol="0">
            <a:spAutoFit/>
            <a:scene3d>
              <a:camera prst="orthographicFront"/>
              <a:lightRig rig="threePt" dir="t"/>
            </a:scene3d>
          </a:bodyPr>
          <a:lstStyle/>
          <a:p>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rPr>
              <a:t>圈地大作战脑图</a:t>
            </a:r>
          </a:p>
        </p:txBody>
      </p:sp>
      <p:grpSp>
        <p:nvGrpSpPr>
          <p:cNvPr id="8" name="组合 7"/>
          <p:cNvGrpSpPr/>
          <p:nvPr/>
        </p:nvGrpSpPr>
        <p:grpSpPr>
          <a:xfrm>
            <a:off x="2303780" y="9525"/>
            <a:ext cx="9260840" cy="6869430"/>
            <a:chOff x="3628" y="15"/>
            <a:chExt cx="14584" cy="10818"/>
          </a:xfrm>
        </p:grpSpPr>
        <p:pic>
          <p:nvPicPr>
            <p:cNvPr id="5" name="图片 4" descr="脑图最终版"/>
            <p:cNvPicPr>
              <a:picLocks noChangeAspect="1"/>
            </p:cNvPicPr>
            <p:nvPr/>
          </p:nvPicPr>
          <p:blipFill>
            <a:blip r:embed="rId2"/>
            <a:stretch>
              <a:fillRect/>
            </a:stretch>
          </p:blipFill>
          <p:spPr>
            <a:xfrm>
              <a:off x="3628" y="15"/>
              <a:ext cx="14584" cy="10819"/>
            </a:xfrm>
            <a:prstGeom prst="rect">
              <a:avLst/>
            </a:prstGeom>
          </p:spPr>
        </p:pic>
        <p:sp>
          <p:nvSpPr>
            <p:cNvPr id="7" name="矩形 6"/>
            <p:cNvSpPr/>
            <p:nvPr/>
          </p:nvSpPr>
          <p:spPr>
            <a:xfrm>
              <a:off x="3628" y="5008"/>
              <a:ext cx="2423" cy="640"/>
            </a:xfrm>
            <a:prstGeom prst="rect">
              <a:avLst/>
            </a:prstGeom>
            <a:noFill/>
            <a:ln w="57150">
              <a:solidFill>
                <a:srgbClr val="C00000"/>
              </a:solidFill>
            </a:ln>
            <a:extLst>
              <a:ext uri="{909E8E84-426E-40DD-AFC4-6F175D3DCCD1}">
                <a14:hiddenFill xmlns:a14="http://schemas.microsoft.com/office/drawing/2010/main">
                  <a:solidFill>
                    <a:srgbClr val="FF0000"/>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554224" y="3386958"/>
            <a:ext cx="4740275" cy="1861185"/>
            <a:chOff x="6750146" y="2194289"/>
            <a:chExt cx="4740275" cy="1861185"/>
          </a:xfrm>
        </p:grpSpPr>
        <p:sp>
          <p:nvSpPr>
            <p:cNvPr id="3" name="文本框 2"/>
            <p:cNvSpPr txBox="1"/>
            <p:nvPr/>
          </p:nvSpPr>
          <p:spPr>
            <a:xfrm>
              <a:off x="6750146" y="2194289"/>
              <a:ext cx="2237915" cy="1861185"/>
            </a:xfrm>
            <a:prstGeom prst="rect">
              <a:avLst/>
            </a:prstGeom>
          </p:spPr>
          <p:txBody>
            <a:bodyPr wrap="square" anchor="ctr">
              <a:spAutoFit/>
            </a:bodyPr>
            <a:lstStyle>
              <a:defPPr>
                <a:defRPr lang="zh-CN"/>
              </a:defPPr>
              <a:lvl1pPr>
                <a:defRPr sz="3200" b="1">
                  <a:gradFill>
                    <a:gsLst>
                      <a:gs pos="32000">
                        <a:schemeClr val="accent2"/>
                      </a:gs>
                      <a:gs pos="0">
                        <a:schemeClr val="accent2">
                          <a:lumMod val="75000"/>
                        </a:schemeClr>
                      </a:gs>
                      <a:gs pos="69000">
                        <a:schemeClr val="accent3"/>
                      </a:gs>
                      <a:gs pos="97000">
                        <a:schemeClr val="accent4"/>
                      </a:gs>
                    </a:gsLst>
                    <a:path path="circle">
                      <a:fillToRect t="100000" r="100000"/>
                    </a:path>
                  </a:gradFill>
                  <a:latin typeface="微软雅黑" panose="020B0503020204020204" charset="-122"/>
                  <a:ea typeface="微软雅黑" panose="020B0503020204020204" charset="-122"/>
                  <a:cs typeface="微软雅黑" panose="020B0503020204020204" charset="-122"/>
                </a:defRPr>
              </a:lvl1pPr>
            </a:lstStyle>
            <a:p>
              <a:r>
                <a:rPr lang="en-US" altLang="zh-CN" sz="11500" dirty="0">
                  <a:solidFill>
                    <a:schemeClr val="bg1"/>
                  </a:solidFill>
                </a:rPr>
                <a:t>05</a:t>
              </a:r>
              <a:endParaRPr lang="zh-CN" altLang="en-US" sz="11500" dirty="0">
                <a:solidFill>
                  <a:schemeClr val="bg1"/>
                </a:solidFill>
              </a:endParaRPr>
            </a:p>
          </p:txBody>
        </p:sp>
        <p:sp>
          <p:nvSpPr>
            <p:cNvPr id="4" name="矩形 3"/>
            <p:cNvSpPr/>
            <p:nvPr/>
          </p:nvSpPr>
          <p:spPr>
            <a:xfrm>
              <a:off x="8676101" y="2586923"/>
              <a:ext cx="2814320" cy="1076325"/>
            </a:xfrm>
            <a:prstGeom prst="rect">
              <a:avLst/>
            </a:prstGeom>
          </p:spPr>
          <p:txBody>
            <a:bodyPr wrap="square" anchor="ctr">
              <a:spAutoFit/>
            </a:bodyPr>
            <a:lstStyle/>
            <a:p>
              <a:r>
                <a:rPr lang="zh-CN" altLang="en-US" sz="3200" b="1" dirty="0" smtClean="0">
                  <a:solidFill>
                    <a:schemeClr val="bg1"/>
                  </a:solidFill>
                  <a:latin typeface="微软雅黑" panose="020B0503020204020204" charset="-122"/>
                  <a:ea typeface="微软雅黑" panose="020B0503020204020204" charset="-122"/>
                  <a:cs typeface="微软雅黑" panose="020B0503020204020204" charset="-122"/>
                  <a:sym typeface="+mn-ea"/>
                </a:rPr>
                <a:t>测试与⽂档完备度</a:t>
              </a:r>
              <a:endParaRPr lang="zh-CN" altLang="en-US" sz="3200" b="1" dirty="0" smtClean="0">
                <a:solidFill>
                  <a:schemeClr val="bg1"/>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01</a:t>
            </a:r>
            <a:r>
              <a:rPr kumimoji="1" lang="zh-CN" altLang="en-US" dirty="0" smtClean="0"/>
              <a:t> 单元测试覆盖率</a:t>
            </a:r>
          </a:p>
        </p:txBody>
      </p:sp>
      <p:sp>
        <p:nvSpPr>
          <p:cNvPr id="3" name="文本框 2"/>
          <p:cNvSpPr txBox="1"/>
          <p:nvPr/>
        </p:nvSpPr>
        <p:spPr>
          <a:xfrm>
            <a:off x="697230" y="1431925"/>
            <a:ext cx="7160895" cy="2306955"/>
          </a:xfrm>
          <a:prstGeom prst="rect">
            <a:avLst/>
          </a:prstGeom>
          <a:noFill/>
        </p:spPr>
        <p:txBody>
          <a:bodyPr wrap="square" rtlCol="0">
            <a:spAutoFit/>
          </a:bodyPr>
          <a:lstStyle/>
          <a:p>
            <a:r>
              <a:rPr lang="zh-CN" altLang="en-US" sz="2400">
                <a:solidFill>
                  <a:schemeClr val="bg2"/>
                </a:solidFill>
                <a:latin typeface="黑体" panose="02010609060101010101" charset="-122"/>
                <a:ea typeface="黑体" panose="02010609060101010101" charset="-122"/>
                <a:cs typeface="黑体" panose="02010609060101010101" charset="-122"/>
              </a:rPr>
              <a:t>1. 语句覆盖  </a:t>
            </a:r>
            <a:r>
              <a:rPr lang="en-US" altLang="zh-CN" sz="2400">
                <a:solidFill>
                  <a:schemeClr val="bg2"/>
                </a:solidFill>
                <a:latin typeface="黑体" panose="02010609060101010101" charset="-122"/>
                <a:ea typeface="黑体" panose="02010609060101010101" charset="-122"/>
                <a:cs typeface="黑体" panose="02010609060101010101" charset="-122"/>
              </a:rPr>
              <a:t>-  度量被测代码中每个可执行语句是否被执行到</a:t>
            </a:r>
          </a:p>
          <a:p>
            <a:r>
              <a:rPr lang="en-US" altLang="zh-CN" sz="2400">
                <a:solidFill>
                  <a:schemeClr val="bg2"/>
                </a:solidFill>
                <a:latin typeface="黑体" panose="02010609060101010101" charset="-122"/>
                <a:ea typeface="黑体" panose="02010609060101010101" charset="-122"/>
                <a:cs typeface="黑体" panose="02010609060101010101" charset="-122"/>
              </a:rPr>
              <a:t>2. 判定覆盖  -  度量程序中每一个判定的分支是否都被测试到</a:t>
            </a:r>
          </a:p>
          <a:p>
            <a:r>
              <a:rPr lang="en-US" altLang="zh-CN" sz="2400">
                <a:solidFill>
                  <a:schemeClr val="bg2"/>
                </a:solidFill>
                <a:latin typeface="黑体" panose="02010609060101010101" charset="-122"/>
                <a:ea typeface="黑体" panose="02010609060101010101" charset="-122"/>
                <a:cs typeface="黑体" panose="02010609060101010101" charset="-122"/>
              </a:rPr>
              <a:t>3. </a:t>
            </a:r>
            <a:r>
              <a:rPr lang="zh-CN" altLang="en-US" sz="2400">
                <a:solidFill>
                  <a:schemeClr val="bg2"/>
                </a:solidFill>
                <a:latin typeface="黑体" panose="02010609060101010101" charset="-122"/>
                <a:ea typeface="黑体" panose="02010609060101010101" charset="-122"/>
                <a:cs typeface="黑体" panose="02010609060101010101" charset="-122"/>
              </a:rPr>
              <a:t>函数覆盖  </a:t>
            </a:r>
            <a:r>
              <a:rPr lang="en-US" altLang="zh-CN" sz="2400">
                <a:solidFill>
                  <a:schemeClr val="bg2"/>
                </a:solidFill>
                <a:latin typeface="黑体" panose="02010609060101010101" charset="-122"/>
                <a:ea typeface="黑体" panose="02010609060101010101" charset="-122"/>
                <a:cs typeface="黑体" panose="02010609060101010101" charset="-122"/>
              </a:rPr>
              <a:t>-  </a:t>
            </a:r>
            <a:r>
              <a:rPr lang="zh-CN" altLang="en-US" sz="2400">
                <a:solidFill>
                  <a:schemeClr val="bg2"/>
                </a:solidFill>
                <a:latin typeface="黑体" panose="02010609060101010101" charset="-122"/>
                <a:ea typeface="黑体" panose="02010609060101010101" charset="-122"/>
                <a:cs typeface="黑体" panose="02010609060101010101" charset="-122"/>
              </a:rPr>
              <a:t>度量程序中的每一个功能函数的功能是够实现</a:t>
            </a:r>
          </a:p>
        </p:txBody>
      </p:sp>
      <p:pic>
        <p:nvPicPr>
          <p:cNvPr id="4" name="图片 3"/>
          <p:cNvPicPr>
            <a:picLocks noChangeAspect="1"/>
          </p:cNvPicPr>
          <p:nvPr/>
        </p:nvPicPr>
        <p:blipFill>
          <a:blip r:embed="rId2"/>
          <a:stretch>
            <a:fillRect/>
          </a:stretch>
        </p:blipFill>
        <p:spPr>
          <a:xfrm>
            <a:off x="7640320" y="1813560"/>
            <a:ext cx="4457700" cy="4488180"/>
          </a:xfrm>
          <a:prstGeom prst="rect">
            <a:avLst/>
          </a:prstGeom>
        </p:spPr>
      </p:pic>
      <p:pic>
        <p:nvPicPr>
          <p:cNvPr id="5" name="图片 4"/>
          <p:cNvPicPr>
            <a:picLocks noChangeAspect="1"/>
          </p:cNvPicPr>
          <p:nvPr/>
        </p:nvPicPr>
        <p:blipFill>
          <a:blip r:embed="rId3"/>
          <a:stretch>
            <a:fillRect/>
          </a:stretch>
        </p:blipFill>
        <p:spPr>
          <a:xfrm>
            <a:off x="3949065" y="3694430"/>
            <a:ext cx="3555365" cy="2607310"/>
          </a:xfrm>
          <a:prstGeom prst="rect">
            <a:avLst/>
          </a:prstGeom>
        </p:spPr>
      </p:pic>
      <p:pic>
        <p:nvPicPr>
          <p:cNvPr id="6" name="图片 5"/>
          <p:cNvPicPr>
            <a:picLocks noChangeAspect="1"/>
          </p:cNvPicPr>
          <p:nvPr/>
        </p:nvPicPr>
        <p:blipFill>
          <a:blip r:embed="rId4"/>
          <a:srcRect t="17427"/>
          <a:stretch>
            <a:fillRect/>
          </a:stretch>
        </p:blipFill>
        <p:spPr>
          <a:xfrm>
            <a:off x="546100" y="3848735"/>
            <a:ext cx="3086735" cy="2298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294" y="326813"/>
            <a:ext cx="5302783" cy="721395"/>
          </a:xfrm>
        </p:spPr>
        <p:txBody>
          <a:bodyPr/>
          <a:lstStyle/>
          <a:p>
            <a:r>
              <a:rPr kumimoji="1" lang="en-US" altLang="zh-CN" dirty="0" smtClean="0"/>
              <a:t>02</a:t>
            </a:r>
            <a:r>
              <a:rPr kumimoji="1" lang="zh-CN" altLang="en-US" dirty="0" smtClean="0"/>
              <a:t> 必要的文档和说明书的撰写</a:t>
            </a:r>
          </a:p>
        </p:txBody>
      </p:sp>
      <p:pic>
        <p:nvPicPr>
          <p:cNvPr id="3" name="图片 2"/>
          <p:cNvPicPr>
            <a:picLocks noChangeAspect="1"/>
          </p:cNvPicPr>
          <p:nvPr/>
        </p:nvPicPr>
        <p:blipFill>
          <a:blip r:embed="rId2"/>
          <a:stretch>
            <a:fillRect/>
          </a:stretch>
        </p:blipFill>
        <p:spPr>
          <a:xfrm>
            <a:off x="6482715" y="620395"/>
            <a:ext cx="4029710" cy="4508500"/>
          </a:xfrm>
          <a:prstGeom prst="rect">
            <a:avLst/>
          </a:prstGeom>
        </p:spPr>
      </p:pic>
      <p:pic>
        <p:nvPicPr>
          <p:cNvPr id="4" name="图片 3"/>
          <p:cNvPicPr>
            <a:picLocks noChangeAspect="1"/>
          </p:cNvPicPr>
          <p:nvPr/>
        </p:nvPicPr>
        <p:blipFill>
          <a:blip r:embed="rId3"/>
          <a:stretch>
            <a:fillRect/>
          </a:stretch>
        </p:blipFill>
        <p:spPr>
          <a:xfrm>
            <a:off x="8731250" y="1296035"/>
            <a:ext cx="3311525" cy="4652645"/>
          </a:xfrm>
          <a:prstGeom prst="rect">
            <a:avLst/>
          </a:prstGeom>
        </p:spPr>
      </p:pic>
      <p:pic>
        <p:nvPicPr>
          <p:cNvPr id="5" name="图片 4"/>
          <p:cNvPicPr>
            <a:picLocks noChangeAspect="1"/>
          </p:cNvPicPr>
          <p:nvPr/>
        </p:nvPicPr>
        <p:blipFill>
          <a:blip r:embed="rId4"/>
          <a:stretch>
            <a:fillRect/>
          </a:stretch>
        </p:blipFill>
        <p:spPr>
          <a:xfrm>
            <a:off x="363220" y="1226820"/>
            <a:ext cx="7139940" cy="2880360"/>
          </a:xfrm>
          <a:prstGeom prst="rect">
            <a:avLst/>
          </a:prstGeom>
        </p:spPr>
      </p:pic>
      <p:pic>
        <p:nvPicPr>
          <p:cNvPr id="6" name="图片 5"/>
          <p:cNvPicPr>
            <a:picLocks noChangeAspect="1"/>
          </p:cNvPicPr>
          <p:nvPr/>
        </p:nvPicPr>
        <p:blipFill>
          <a:blip r:embed="rId5"/>
          <a:stretch>
            <a:fillRect/>
          </a:stretch>
        </p:blipFill>
        <p:spPr>
          <a:xfrm>
            <a:off x="3466465" y="2762885"/>
            <a:ext cx="3417570" cy="3605530"/>
          </a:xfrm>
          <a:prstGeom prst="rect">
            <a:avLst/>
          </a:prstGeom>
        </p:spPr>
      </p:pic>
      <p:pic>
        <p:nvPicPr>
          <p:cNvPr id="7" name="图片 6"/>
          <p:cNvPicPr>
            <a:picLocks noChangeAspect="1"/>
          </p:cNvPicPr>
          <p:nvPr/>
        </p:nvPicPr>
        <p:blipFill>
          <a:blip r:embed="rId6"/>
          <a:stretch>
            <a:fillRect/>
          </a:stretch>
        </p:blipFill>
        <p:spPr>
          <a:xfrm>
            <a:off x="755650" y="3671570"/>
            <a:ext cx="2498725" cy="28467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294" y="326813"/>
            <a:ext cx="5302783" cy="721395"/>
          </a:xfrm>
        </p:spPr>
        <p:txBody>
          <a:bodyPr/>
          <a:lstStyle/>
          <a:p>
            <a:r>
              <a:rPr kumimoji="1" lang="en-US" altLang="zh-CN" dirty="0" smtClean="0"/>
              <a:t>02</a:t>
            </a:r>
            <a:r>
              <a:rPr kumimoji="1" lang="zh-CN" altLang="en-US" dirty="0" smtClean="0"/>
              <a:t> 文档展示</a:t>
            </a:r>
          </a:p>
        </p:txBody>
      </p:sp>
      <p:pic>
        <p:nvPicPr>
          <p:cNvPr id="8" name="图片 7"/>
          <p:cNvPicPr>
            <a:picLocks noChangeAspect="1"/>
          </p:cNvPicPr>
          <p:nvPr/>
        </p:nvPicPr>
        <p:blipFill>
          <a:blip r:embed="rId2"/>
          <a:stretch>
            <a:fillRect/>
          </a:stretch>
        </p:blipFill>
        <p:spPr>
          <a:xfrm>
            <a:off x="1281430" y="935355"/>
            <a:ext cx="9251950" cy="54476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81294" y="326813"/>
            <a:ext cx="5302783" cy="721395"/>
          </a:xfrm>
        </p:spPr>
        <p:txBody>
          <a:bodyPr/>
          <a:lstStyle/>
          <a:p>
            <a:r>
              <a:rPr kumimoji="1" lang="en-US" altLang="zh-CN" dirty="0" smtClean="0"/>
              <a:t>02</a:t>
            </a:r>
            <a:r>
              <a:rPr kumimoji="1" lang="zh-CN" altLang="en-US" dirty="0" smtClean="0"/>
              <a:t> 文档展示</a:t>
            </a:r>
          </a:p>
        </p:txBody>
      </p:sp>
      <p:pic>
        <p:nvPicPr>
          <p:cNvPr id="10" name="图片 9"/>
          <p:cNvPicPr>
            <a:picLocks noChangeAspect="1"/>
          </p:cNvPicPr>
          <p:nvPr/>
        </p:nvPicPr>
        <p:blipFill>
          <a:blip r:embed="rId2"/>
          <a:stretch>
            <a:fillRect/>
          </a:stretch>
        </p:blipFill>
        <p:spPr>
          <a:xfrm>
            <a:off x="1381760" y="927735"/>
            <a:ext cx="9702165" cy="5520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28894" y="309033"/>
            <a:ext cx="5302783" cy="721395"/>
          </a:xfrm>
        </p:spPr>
        <p:txBody>
          <a:bodyPr/>
          <a:lstStyle/>
          <a:p>
            <a:r>
              <a:rPr kumimoji="1" lang="zh-CN" altLang="en-US" dirty="0"/>
              <a:t>用户故事</a:t>
            </a:r>
          </a:p>
        </p:txBody>
      </p:sp>
      <p:grpSp>
        <p:nvGrpSpPr>
          <p:cNvPr id="25" name="组 24"/>
          <p:cNvGrpSpPr/>
          <p:nvPr/>
        </p:nvGrpSpPr>
        <p:grpSpPr>
          <a:xfrm>
            <a:off x="862194" y="1311596"/>
            <a:ext cx="2920365" cy="4387205"/>
            <a:chOff x="1268594" y="1273496"/>
            <a:chExt cx="2920365" cy="4387205"/>
          </a:xfrm>
        </p:grpSpPr>
        <p:sp>
          <p:nvSpPr>
            <p:cNvPr id="9"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任意形状 11"/>
            <p:cNvSpPr/>
            <p:nvPr/>
          </p:nvSpPr>
          <p:spPr>
            <a:xfrm>
              <a:off x="1268594" y="1273496"/>
              <a:ext cx="2920365" cy="516255"/>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26" name="矩形 25"/>
            <p:cNvSpPr/>
            <p:nvPr/>
          </p:nvSpPr>
          <p:spPr>
            <a:xfrm>
              <a:off x="1447879" y="1336914"/>
              <a:ext cx="2697480" cy="368300"/>
            </a:xfrm>
            <a:prstGeom prst="rect">
              <a:avLst/>
            </a:prstGeom>
          </p:spPr>
          <p:txBody>
            <a:bodyPr wrap="none">
              <a:spAutoFit/>
            </a:bodyPr>
            <a:lstStyle/>
            <a:p>
              <a:pPr algn="l" defTabSz="1218565">
                <a:defRPr/>
              </a:pPr>
              <a:r>
                <a:rPr lang="zh-CN" altLang="en-US" b="1" kern="0" dirty="0">
                  <a:solidFill>
                    <a:schemeClr val="tx1"/>
                  </a:solidFill>
                  <a:effectLst>
                    <a:outerShdw blurRad="38100" dist="19050" dir="2700000" algn="tl" rotWithShape="0">
                      <a:schemeClr val="dk1">
                        <a:alpha val="40000"/>
                      </a:schemeClr>
                    </a:outerShdw>
                  </a:effectLst>
                  <a:ea typeface="微软雅黑" panose="020B0503020204020204" charset="-122"/>
                </a:rPr>
                <a:t>名称：玩家微信授权登录</a:t>
              </a:r>
            </a:p>
          </p:txBody>
        </p:sp>
      </p:grpSp>
      <p:sp>
        <p:nvSpPr>
          <p:cNvPr id="39" name="矩形 38"/>
          <p:cNvSpPr/>
          <p:nvPr/>
        </p:nvSpPr>
        <p:spPr>
          <a:xfrm>
            <a:off x="951865" y="1993900"/>
            <a:ext cx="3185795" cy="3476625"/>
          </a:xfrm>
          <a:prstGeom prst="rect">
            <a:avLst/>
          </a:prstGeom>
        </p:spPr>
        <p:txBody>
          <a:bodyPr wrap="square">
            <a:spAutoFit/>
          </a:bodyPr>
          <a:lstStyle/>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事件：</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1 玩家点击主页面的“微信授权登录”按钮</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2 系统显示微信授权界面</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3 玩家点击“授权”按钮</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4 系统显示大厅界面，显示玩家微信头像和名称</a:t>
            </a:r>
          </a:p>
        </p:txBody>
      </p:sp>
      <p:grpSp>
        <p:nvGrpSpPr>
          <p:cNvPr id="3" name="组 24"/>
          <p:cNvGrpSpPr/>
          <p:nvPr/>
        </p:nvGrpSpPr>
        <p:grpSpPr>
          <a:xfrm>
            <a:off x="4735694" y="1259526"/>
            <a:ext cx="2920365" cy="4387205"/>
            <a:chOff x="1268594" y="1273496"/>
            <a:chExt cx="2920365" cy="4387205"/>
          </a:xfrm>
        </p:grpSpPr>
        <p:sp>
          <p:nvSpPr>
            <p:cNvPr id="4"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 name="任意形状 11"/>
            <p:cNvSpPr/>
            <p:nvPr/>
          </p:nvSpPr>
          <p:spPr>
            <a:xfrm>
              <a:off x="1268594" y="1273496"/>
              <a:ext cx="2920365" cy="516255"/>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6" name="矩形 5"/>
            <p:cNvSpPr/>
            <p:nvPr/>
          </p:nvSpPr>
          <p:spPr>
            <a:xfrm>
              <a:off x="1447879" y="1336914"/>
              <a:ext cx="2468880" cy="368300"/>
            </a:xfrm>
            <a:prstGeom prst="rect">
              <a:avLst/>
            </a:prstGeom>
          </p:spPr>
          <p:txBody>
            <a:bodyPr wrap="none">
              <a:spAutoFit/>
            </a:bodyPr>
            <a:lstStyle/>
            <a:p>
              <a:pPr algn="l" defTabSz="1218565">
                <a:defRPr/>
              </a:pPr>
              <a:r>
                <a:rPr lang="zh-CN" altLang="en-US" b="1" kern="0" dirty="0">
                  <a:solidFill>
                    <a:schemeClr val="tx1"/>
                  </a:solidFill>
                  <a:effectLst>
                    <a:outerShdw blurRad="38100" dist="19050" dir="2700000" algn="tl" rotWithShape="0">
                      <a:schemeClr val="dk1">
                        <a:alpha val="40000"/>
                      </a:schemeClr>
                    </a:outerShdw>
                  </a:effectLst>
                  <a:ea typeface="微软雅黑" panose="020B0503020204020204" charset="-122"/>
                </a:rPr>
                <a:t>名称：玩家查看排行榜</a:t>
              </a:r>
            </a:p>
          </p:txBody>
        </p:sp>
      </p:grpSp>
      <p:sp>
        <p:nvSpPr>
          <p:cNvPr id="7" name="矩形 6"/>
          <p:cNvSpPr/>
          <p:nvPr/>
        </p:nvSpPr>
        <p:spPr>
          <a:xfrm>
            <a:off x="4825365" y="1941830"/>
            <a:ext cx="3185795" cy="2553335"/>
          </a:xfrm>
          <a:prstGeom prst="rect">
            <a:avLst/>
          </a:prstGeom>
        </p:spPr>
        <p:txBody>
          <a:bodyPr wrap="square">
            <a:spAutoFit/>
          </a:bodyPr>
          <a:lstStyle/>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事件：</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1 玩家在大厅点击“排行榜”按钮</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2 系统显示排行榜界面，显示自己，自己前两位和后两位好友的胜率信息</a:t>
            </a:r>
          </a:p>
        </p:txBody>
      </p:sp>
      <p:grpSp>
        <p:nvGrpSpPr>
          <p:cNvPr id="8" name="组 24"/>
          <p:cNvGrpSpPr/>
          <p:nvPr/>
        </p:nvGrpSpPr>
        <p:grpSpPr>
          <a:xfrm>
            <a:off x="8558394" y="1259526"/>
            <a:ext cx="2920365" cy="4387205"/>
            <a:chOff x="1268594" y="1273496"/>
            <a:chExt cx="2920365" cy="4387205"/>
          </a:xfrm>
        </p:grpSpPr>
        <p:sp>
          <p:nvSpPr>
            <p:cNvPr id="10"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任意形状 11"/>
            <p:cNvSpPr/>
            <p:nvPr/>
          </p:nvSpPr>
          <p:spPr>
            <a:xfrm>
              <a:off x="1268594" y="1273496"/>
              <a:ext cx="2920365" cy="516255"/>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18" name="矩形 17"/>
            <p:cNvSpPr/>
            <p:nvPr/>
          </p:nvSpPr>
          <p:spPr>
            <a:xfrm>
              <a:off x="1447879" y="1336914"/>
              <a:ext cx="2697480" cy="368300"/>
            </a:xfrm>
            <a:prstGeom prst="rect">
              <a:avLst/>
            </a:prstGeom>
          </p:spPr>
          <p:txBody>
            <a:bodyPr wrap="none">
              <a:spAutoFit/>
            </a:bodyPr>
            <a:lstStyle/>
            <a:p>
              <a:pPr algn="l" defTabSz="1218565">
                <a:defRPr/>
              </a:pPr>
              <a:r>
                <a:rPr lang="zh-CN" altLang="en-US" b="1" kern="0" dirty="0">
                  <a:solidFill>
                    <a:schemeClr val="tx1"/>
                  </a:solidFill>
                  <a:effectLst>
                    <a:outerShdw blurRad="38100" dist="19050" dir="2700000" algn="tl" rotWithShape="0">
                      <a:schemeClr val="dk1">
                        <a:alpha val="40000"/>
                      </a:schemeClr>
                    </a:outerShdw>
                  </a:effectLst>
                  <a:ea typeface="微软雅黑" panose="020B0503020204020204" charset="-122"/>
                </a:rPr>
                <a:t>名称：邀请好友进入游戏</a:t>
              </a:r>
            </a:p>
          </p:txBody>
        </p:sp>
      </p:grpSp>
      <p:sp>
        <p:nvSpPr>
          <p:cNvPr id="22" name="矩形 21"/>
          <p:cNvSpPr/>
          <p:nvPr/>
        </p:nvSpPr>
        <p:spPr>
          <a:xfrm>
            <a:off x="8673465" y="1878330"/>
            <a:ext cx="3185795" cy="4092575"/>
          </a:xfrm>
          <a:prstGeom prst="rect">
            <a:avLst/>
          </a:prstGeom>
        </p:spPr>
        <p:txBody>
          <a:bodyPr wrap="square">
            <a:spAutoFit/>
          </a:bodyPr>
          <a:lstStyle/>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事件：</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1 玩家在房间中点击“邀请好友”按钮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2 系统弹出微信好友列表</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3 玩家选择一名好友</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4 系统向好友发出邀请链接</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5 好友在微信中点击收到的邀请链接</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6 系统显示被邀请好友加入房间，显示好友头像和名称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28894" y="309033"/>
            <a:ext cx="5302783" cy="721395"/>
          </a:xfrm>
        </p:spPr>
        <p:txBody>
          <a:bodyPr/>
          <a:lstStyle/>
          <a:p>
            <a:r>
              <a:rPr kumimoji="1" lang="zh-CN" altLang="en-US" dirty="0"/>
              <a:t>用户故事</a:t>
            </a:r>
          </a:p>
        </p:txBody>
      </p:sp>
      <p:grpSp>
        <p:nvGrpSpPr>
          <p:cNvPr id="25" name="组 24"/>
          <p:cNvGrpSpPr/>
          <p:nvPr/>
        </p:nvGrpSpPr>
        <p:grpSpPr>
          <a:xfrm>
            <a:off x="837009" y="1311596"/>
            <a:ext cx="3194050" cy="4387205"/>
            <a:chOff x="1243409" y="1273496"/>
            <a:chExt cx="3194050" cy="4387205"/>
          </a:xfrm>
        </p:grpSpPr>
        <p:sp>
          <p:nvSpPr>
            <p:cNvPr id="9"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任意形状 11"/>
            <p:cNvSpPr/>
            <p:nvPr/>
          </p:nvSpPr>
          <p:spPr>
            <a:xfrm>
              <a:off x="1268809" y="1273496"/>
              <a:ext cx="3168650" cy="516255"/>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26" name="矩形 25"/>
            <p:cNvSpPr/>
            <p:nvPr/>
          </p:nvSpPr>
          <p:spPr>
            <a:xfrm>
              <a:off x="1243409" y="1322944"/>
              <a:ext cx="3194050" cy="337185"/>
            </a:xfrm>
            <a:prstGeom prst="rect">
              <a:avLst/>
            </a:prstGeom>
          </p:spPr>
          <p:txBody>
            <a:bodyPr wrap="none">
              <a:spAutoFit/>
            </a:bodyPr>
            <a:lstStyle/>
            <a:p>
              <a:pPr algn="l" defTabSz="1218565">
                <a:defRPr/>
              </a:pPr>
              <a:r>
                <a:rPr lang="zh-CN" altLang="en-US" sz="1600" b="1" kern="0" dirty="0">
                  <a:solidFill>
                    <a:schemeClr val="tx1"/>
                  </a:solidFill>
                  <a:effectLst>
                    <a:outerShdw blurRad="38100" dist="19050" dir="2700000" algn="tl" rotWithShape="0">
                      <a:schemeClr val="dk1">
                        <a:alpha val="40000"/>
                      </a:schemeClr>
                    </a:outerShdw>
                  </a:effectLst>
                  <a:ea typeface="微软雅黑" panose="020B0503020204020204" charset="-122"/>
                </a:rPr>
                <a:t>名称：玩家进入1V1实时匹配模式</a:t>
              </a:r>
            </a:p>
          </p:txBody>
        </p:sp>
      </p:grpSp>
      <p:sp>
        <p:nvSpPr>
          <p:cNvPr id="39" name="矩形 38"/>
          <p:cNvSpPr/>
          <p:nvPr/>
        </p:nvSpPr>
        <p:spPr>
          <a:xfrm>
            <a:off x="951865" y="1993900"/>
            <a:ext cx="3237230" cy="3476625"/>
          </a:xfrm>
          <a:prstGeom prst="rect">
            <a:avLst/>
          </a:prstGeom>
        </p:spPr>
        <p:txBody>
          <a:bodyPr wrap="square">
            <a:spAutoFit/>
          </a:bodyPr>
          <a:lstStyle/>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事件：</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1 玩家在大厅中选择“实时匹配”按钮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2 系统跳转到显示人数选择界面</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3 玩家选择“1V1”按钮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4 系统跳转到房间界面</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5 玩家点击“开始游戏”按钮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6 系统跳转至游戏场景</a:t>
            </a:r>
          </a:p>
        </p:txBody>
      </p:sp>
      <p:grpSp>
        <p:nvGrpSpPr>
          <p:cNvPr id="3" name="组 24"/>
          <p:cNvGrpSpPr/>
          <p:nvPr/>
        </p:nvGrpSpPr>
        <p:grpSpPr>
          <a:xfrm>
            <a:off x="4735694" y="1259526"/>
            <a:ext cx="2940265" cy="4387205"/>
            <a:chOff x="1268594" y="1273496"/>
            <a:chExt cx="2940265" cy="4387205"/>
          </a:xfrm>
        </p:grpSpPr>
        <p:sp>
          <p:nvSpPr>
            <p:cNvPr id="4"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 name="任意形状 11"/>
            <p:cNvSpPr/>
            <p:nvPr/>
          </p:nvSpPr>
          <p:spPr>
            <a:xfrm>
              <a:off x="1268594" y="1273496"/>
              <a:ext cx="2920365" cy="516255"/>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6" name="矩形 5"/>
            <p:cNvSpPr/>
            <p:nvPr/>
          </p:nvSpPr>
          <p:spPr>
            <a:xfrm>
              <a:off x="1282779" y="1336914"/>
              <a:ext cx="2926080" cy="368300"/>
            </a:xfrm>
            <a:prstGeom prst="rect">
              <a:avLst/>
            </a:prstGeom>
          </p:spPr>
          <p:txBody>
            <a:bodyPr wrap="none">
              <a:spAutoFit/>
            </a:bodyPr>
            <a:lstStyle/>
            <a:p>
              <a:pPr algn="l" defTabSz="1218565">
                <a:defRPr/>
              </a:pPr>
              <a:r>
                <a:rPr lang="zh-CN" altLang="en-US" b="1" kern="0" dirty="0">
                  <a:solidFill>
                    <a:schemeClr val="tx1"/>
                  </a:solidFill>
                  <a:effectLst>
                    <a:outerShdw blurRad="38100" dist="19050" dir="2700000" algn="tl" rotWithShape="0">
                      <a:schemeClr val="dk1">
                        <a:alpha val="40000"/>
                      </a:schemeClr>
                    </a:outerShdw>
                  </a:effectLst>
                  <a:ea typeface="微软雅黑" panose="020B0503020204020204" charset="-122"/>
                </a:rPr>
                <a:t>名称：玩家在商店购买金币</a:t>
              </a:r>
            </a:p>
          </p:txBody>
        </p:sp>
      </p:grpSp>
      <p:sp>
        <p:nvSpPr>
          <p:cNvPr id="7" name="矩形 6"/>
          <p:cNvSpPr/>
          <p:nvPr/>
        </p:nvSpPr>
        <p:spPr>
          <a:xfrm>
            <a:off x="4825365" y="1941830"/>
            <a:ext cx="3733165" cy="3784600"/>
          </a:xfrm>
          <a:prstGeom prst="rect">
            <a:avLst/>
          </a:prstGeom>
        </p:spPr>
        <p:txBody>
          <a:bodyPr wrap="square">
            <a:spAutoFit/>
          </a:bodyPr>
          <a:lstStyle/>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事件：</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1 玩家在大厅点击“商城”按钮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2 系统跳转至商城界面</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3 玩家点击左侧“金币”按钮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4 系统显示购买金币界面</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5 玩家点击“100金币”按钮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6 系统弹出微信支付界面</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7 玩家使用手机扫描页面中的二维码进行支付</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8 系统显示购买成功，玩家金币数加100</a:t>
            </a:r>
          </a:p>
        </p:txBody>
      </p:sp>
      <p:grpSp>
        <p:nvGrpSpPr>
          <p:cNvPr id="8" name="组 24"/>
          <p:cNvGrpSpPr/>
          <p:nvPr/>
        </p:nvGrpSpPr>
        <p:grpSpPr>
          <a:xfrm>
            <a:off x="8558394" y="1259526"/>
            <a:ext cx="2920365" cy="4387205"/>
            <a:chOff x="1268594" y="1273496"/>
            <a:chExt cx="2920365" cy="4387205"/>
          </a:xfrm>
        </p:grpSpPr>
        <p:sp>
          <p:nvSpPr>
            <p:cNvPr id="10"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任意形状 11"/>
            <p:cNvSpPr/>
            <p:nvPr/>
          </p:nvSpPr>
          <p:spPr>
            <a:xfrm>
              <a:off x="1268594" y="1273496"/>
              <a:ext cx="2920365" cy="516255"/>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18" name="矩形 17"/>
            <p:cNvSpPr/>
            <p:nvPr/>
          </p:nvSpPr>
          <p:spPr>
            <a:xfrm>
              <a:off x="1447879" y="1336914"/>
              <a:ext cx="2697480" cy="368300"/>
            </a:xfrm>
            <a:prstGeom prst="rect">
              <a:avLst/>
            </a:prstGeom>
          </p:spPr>
          <p:txBody>
            <a:bodyPr wrap="none">
              <a:spAutoFit/>
            </a:bodyPr>
            <a:lstStyle/>
            <a:p>
              <a:pPr algn="l" defTabSz="1218565">
                <a:defRPr/>
              </a:pPr>
              <a:r>
                <a:rPr lang="zh-CN" altLang="en-US" b="1" kern="0" dirty="0">
                  <a:solidFill>
                    <a:schemeClr val="tx1"/>
                  </a:solidFill>
                  <a:effectLst>
                    <a:outerShdw blurRad="38100" dist="19050" dir="2700000" algn="tl" rotWithShape="0">
                      <a:schemeClr val="dk1">
                        <a:alpha val="40000"/>
                      </a:schemeClr>
                    </a:outerShdw>
                  </a:effectLst>
                  <a:ea typeface="微软雅黑" panose="020B0503020204020204" charset="-122"/>
                </a:rPr>
                <a:t>名称：玩家使用复活道具</a:t>
              </a:r>
            </a:p>
          </p:txBody>
        </p:sp>
      </p:grpSp>
      <p:sp>
        <p:nvSpPr>
          <p:cNvPr id="22" name="矩形 21"/>
          <p:cNvSpPr/>
          <p:nvPr/>
        </p:nvSpPr>
        <p:spPr>
          <a:xfrm>
            <a:off x="8673465" y="1878330"/>
            <a:ext cx="3185795" cy="3476625"/>
          </a:xfrm>
          <a:prstGeom prst="rect">
            <a:avLst/>
          </a:prstGeom>
        </p:spPr>
        <p:txBody>
          <a:bodyPr wrap="square">
            <a:spAutoFit/>
          </a:bodyPr>
          <a:lstStyle/>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事件：</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1 玩家在游戏中死亡</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2 系统显示玩家死亡剩余时间</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3 玩家点击“复活道具”按钮</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4 系统显示玩家复活</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28894" y="309033"/>
            <a:ext cx="5302783" cy="721395"/>
          </a:xfrm>
        </p:spPr>
        <p:txBody>
          <a:bodyPr/>
          <a:lstStyle/>
          <a:p>
            <a:r>
              <a:rPr kumimoji="1" lang="zh-CN" altLang="en-US" dirty="0"/>
              <a:t>用户故事</a:t>
            </a:r>
          </a:p>
        </p:txBody>
      </p:sp>
      <p:grpSp>
        <p:nvGrpSpPr>
          <p:cNvPr id="25" name="组 24"/>
          <p:cNvGrpSpPr/>
          <p:nvPr/>
        </p:nvGrpSpPr>
        <p:grpSpPr>
          <a:xfrm>
            <a:off x="862409" y="1311596"/>
            <a:ext cx="2990850" cy="4387205"/>
            <a:chOff x="1268809" y="1273496"/>
            <a:chExt cx="2990850" cy="4387205"/>
          </a:xfrm>
        </p:grpSpPr>
        <p:sp>
          <p:nvSpPr>
            <p:cNvPr id="9"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任意形状 11"/>
            <p:cNvSpPr/>
            <p:nvPr/>
          </p:nvSpPr>
          <p:spPr>
            <a:xfrm>
              <a:off x="1268809" y="1273496"/>
              <a:ext cx="2990850" cy="516255"/>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26" name="矩形 25"/>
            <p:cNvSpPr/>
            <p:nvPr/>
          </p:nvSpPr>
          <p:spPr>
            <a:xfrm>
              <a:off x="1383109" y="1322944"/>
              <a:ext cx="2697480" cy="368300"/>
            </a:xfrm>
            <a:prstGeom prst="rect">
              <a:avLst/>
            </a:prstGeom>
          </p:spPr>
          <p:txBody>
            <a:bodyPr wrap="none">
              <a:spAutoFit/>
            </a:bodyPr>
            <a:lstStyle/>
            <a:p>
              <a:pPr algn="l" defTabSz="1218565">
                <a:defRPr/>
              </a:pPr>
              <a:r>
                <a:rPr lang="zh-CN" altLang="en-US" b="1" kern="0" dirty="0">
                  <a:solidFill>
                    <a:schemeClr val="tx1"/>
                  </a:solidFill>
                  <a:effectLst>
                    <a:outerShdw blurRad="38100" dist="19050" dir="2700000" algn="tl" rotWithShape="0">
                      <a:schemeClr val="dk1">
                        <a:alpha val="40000"/>
                      </a:schemeClr>
                    </a:outerShdw>
                  </a:effectLst>
                  <a:ea typeface="微软雅黑" panose="020B0503020204020204" charset="-122"/>
                </a:rPr>
                <a:t>名称：玩家使用加速道具</a:t>
              </a:r>
            </a:p>
          </p:txBody>
        </p:sp>
      </p:grpSp>
      <p:sp>
        <p:nvSpPr>
          <p:cNvPr id="39" name="矩形 38"/>
          <p:cNvSpPr/>
          <p:nvPr/>
        </p:nvSpPr>
        <p:spPr>
          <a:xfrm>
            <a:off x="951865" y="2222500"/>
            <a:ext cx="3237230" cy="2861310"/>
          </a:xfrm>
          <a:prstGeom prst="rect">
            <a:avLst/>
          </a:prstGeom>
        </p:spPr>
        <p:txBody>
          <a:bodyPr wrap="square">
            <a:spAutoFit/>
          </a:bodyPr>
          <a:lstStyle/>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事件：</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1 玩家在游戏中点击“加速道具”按钮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2 系统显示玩家剩余加速时间</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3 玩家滑动屏幕进行移动</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4 系统显示玩家速度变为正常的2倍</a:t>
            </a:r>
          </a:p>
        </p:txBody>
      </p:sp>
      <p:grpSp>
        <p:nvGrpSpPr>
          <p:cNvPr id="3" name="组 24"/>
          <p:cNvGrpSpPr/>
          <p:nvPr/>
        </p:nvGrpSpPr>
        <p:grpSpPr>
          <a:xfrm>
            <a:off x="4735694" y="1259526"/>
            <a:ext cx="2920365" cy="4387205"/>
            <a:chOff x="1268594" y="1273496"/>
            <a:chExt cx="2920365" cy="4387205"/>
          </a:xfrm>
        </p:grpSpPr>
        <p:sp>
          <p:nvSpPr>
            <p:cNvPr id="4"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 name="任意形状 11"/>
            <p:cNvSpPr/>
            <p:nvPr/>
          </p:nvSpPr>
          <p:spPr>
            <a:xfrm>
              <a:off x="1268594" y="1273496"/>
              <a:ext cx="2920365" cy="516255"/>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6" name="矩形 5"/>
            <p:cNvSpPr/>
            <p:nvPr/>
          </p:nvSpPr>
          <p:spPr>
            <a:xfrm>
              <a:off x="1282779" y="1336914"/>
              <a:ext cx="2468880" cy="368300"/>
            </a:xfrm>
            <a:prstGeom prst="rect">
              <a:avLst/>
            </a:prstGeom>
          </p:spPr>
          <p:txBody>
            <a:bodyPr wrap="none">
              <a:spAutoFit/>
            </a:bodyPr>
            <a:lstStyle/>
            <a:p>
              <a:pPr algn="l" defTabSz="1218565">
                <a:defRPr/>
              </a:pPr>
              <a:r>
                <a:rPr lang="zh-CN" altLang="en-US" b="1" kern="0" dirty="0">
                  <a:solidFill>
                    <a:schemeClr val="tx1"/>
                  </a:solidFill>
                  <a:effectLst>
                    <a:outerShdw blurRad="38100" dist="19050" dir="2700000" algn="tl" rotWithShape="0">
                      <a:schemeClr val="dk1">
                        <a:alpha val="40000"/>
                      </a:schemeClr>
                    </a:outerShdw>
                  </a:effectLst>
                  <a:ea typeface="微软雅黑" panose="020B0503020204020204" charset="-122"/>
                </a:rPr>
                <a:t>名称：玩家购买生命值</a:t>
              </a:r>
            </a:p>
          </p:txBody>
        </p:sp>
      </p:grpSp>
      <p:sp>
        <p:nvSpPr>
          <p:cNvPr id="7" name="矩形 6"/>
          <p:cNvSpPr/>
          <p:nvPr/>
        </p:nvSpPr>
        <p:spPr>
          <a:xfrm>
            <a:off x="4825365" y="1941830"/>
            <a:ext cx="3185795" cy="4092575"/>
          </a:xfrm>
          <a:prstGeom prst="rect">
            <a:avLst/>
          </a:prstGeom>
        </p:spPr>
        <p:txBody>
          <a:bodyPr wrap="square">
            <a:spAutoFit/>
          </a:bodyPr>
          <a:lstStyle/>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事件：</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1 玩家在大厅点击“商城”按钮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2 系统跳转至商城界面</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3 玩家点击左侧“生命值”按钮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4 系统显示购买生命值界面</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5 玩家点击“1生命值”按钮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6 系统弹出确认界面</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7 玩家点击“支付”按钮</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8 系统显示购买成功</a:t>
            </a:r>
          </a:p>
        </p:txBody>
      </p:sp>
      <p:grpSp>
        <p:nvGrpSpPr>
          <p:cNvPr id="8" name="组 24"/>
          <p:cNvGrpSpPr/>
          <p:nvPr/>
        </p:nvGrpSpPr>
        <p:grpSpPr>
          <a:xfrm>
            <a:off x="8558394" y="1259526"/>
            <a:ext cx="2920365" cy="4387205"/>
            <a:chOff x="1268594" y="1273496"/>
            <a:chExt cx="2920365" cy="4387205"/>
          </a:xfrm>
        </p:grpSpPr>
        <p:sp>
          <p:nvSpPr>
            <p:cNvPr id="10"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任意形状 11"/>
            <p:cNvSpPr/>
            <p:nvPr/>
          </p:nvSpPr>
          <p:spPr>
            <a:xfrm>
              <a:off x="1268594" y="1273496"/>
              <a:ext cx="2920365" cy="516255"/>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18" name="矩形 17"/>
            <p:cNvSpPr/>
            <p:nvPr/>
          </p:nvSpPr>
          <p:spPr>
            <a:xfrm>
              <a:off x="1447879" y="1336914"/>
              <a:ext cx="2697480" cy="368300"/>
            </a:xfrm>
            <a:prstGeom prst="rect">
              <a:avLst/>
            </a:prstGeom>
          </p:spPr>
          <p:txBody>
            <a:bodyPr wrap="none">
              <a:spAutoFit/>
            </a:bodyPr>
            <a:lstStyle/>
            <a:p>
              <a:pPr algn="l" defTabSz="1218565">
                <a:defRPr/>
              </a:pPr>
              <a:r>
                <a:rPr lang="zh-CN" altLang="en-US" b="1" kern="0" dirty="0">
                  <a:solidFill>
                    <a:schemeClr val="tx1"/>
                  </a:solidFill>
                  <a:effectLst>
                    <a:outerShdw blurRad="38100" dist="19050" dir="2700000" algn="tl" rotWithShape="0">
                      <a:schemeClr val="dk1">
                        <a:alpha val="40000"/>
                      </a:schemeClr>
                    </a:outerShdw>
                  </a:effectLst>
                  <a:ea typeface="微软雅黑" panose="020B0503020204020204" charset="-122"/>
                </a:rPr>
                <a:t>名称：玩家在游戏中圈地</a:t>
              </a:r>
            </a:p>
          </p:txBody>
        </p:sp>
      </p:grpSp>
      <p:sp>
        <p:nvSpPr>
          <p:cNvPr id="22" name="矩形 21"/>
          <p:cNvSpPr/>
          <p:nvPr/>
        </p:nvSpPr>
        <p:spPr>
          <a:xfrm>
            <a:off x="8673465" y="2170430"/>
            <a:ext cx="3185795" cy="2861310"/>
          </a:xfrm>
          <a:prstGeom prst="rect">
            <a:avLst/>
          </a:prstGeom>
        </p:spPr>
        <p:txBody>
          <a:bodyPr wrap="square">
            <a:spAutoFit/>
          </a:bodyPr>
          <a:lstStyle/>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事件：</a:t>
            </a:r>
          </a:p>
          <a:p>
            <a:pPr algn="l" defTabSz="1218565">
              <a:defRPr/>
            </a:pPr>
            <a:endParaRPr lang="zh-CN" altLang="en-US" sz="2000" b="1" kern="0" dirty="0">
              <a:solidFill>
                <a:schemeClr val="bg1"/>
              </a:solidFill>
              <a:latin typeface="黑体" panose="02010609060101010101" charset="-122"/>
              <a:ea typeface="黑体" panose="02010609060101010101" charset="-122"/>
              <a:cs typeface="黑体" panose="02010609060101010101" charset="-122"/>
            </a:endParaRP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1 玩家在游戏场景中移动</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2 系统显示玩家移动画的线</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3 玩家通过移动将线画成一个圈</a:t>
            </a:r>
          </a:p>
          <a:p>
            <a:pPr algn="l" defTabSz="1218565">
              <a:defRPr/>
            </a:pPr>
            <a:r>
              <a:rPr lang="zh-CN" altLang="en-US" sz="2000" b="1" kern="0" dirty="0">
                <a:solidFill>
                  <a:schemeClr val="bg1"/>
                </a:solidFill>
                <a:latin typeface="黑体" panose="02010609060101010101" charset="-122"/>
                <a:ea typeface="黑体" panose="02010609060101010101" charset="-122"/>
                <a:cs typeface="黑体" panose="02010609060101010101" charset="-122"/>
              </a:rPr>
              <a:t>4 系统显示圈中的颜色变为玩家阵营颜色</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需求分析工具</a:t>
            </a:r>
            <a:r>
              <a:rPr kumimoji="1" lang="en-US" altLang="zh-CN" dirty="0"/>
              <a:t>——Axure RP</a:t>
            </a:r>
          </a:p>
        </p:txBody>
      </p:sp>
      <p:pic>
        <p:nvPicPr>
          <p:cNvPr id="3" name="图片 2"/>
          <p:cNvPicPr>
            <a:picLocks noChangeAspect="1"/>
          </p:cNvPicPr>
          <p:nvPr/>
        </p:nvPicPr>
        <p:blipFill>
          <a:blip r:embed="rId2"/>
          <a:stretch>
            <a:fillRect/>
          </a:stretch>
        </p:blipFill>
        <p:spPr>
          <a:xfrm>
            <a:off x="2411730" y="1516380"/>
            <a:ext cx="7901940" cy="3825875"/>
          </a:xfrm>
          <a:prstGeom prst="rect">
            <a:avLst/>
          </a:prstGeom>
        </p:spPr>
      </p:pic>
      <p:sp>
        <p:nvSpPr>
          <p:cNvPr id="6" name="文本框 5"/>
          <p:cNvSpPr txBox="1"/>
          <p:nvPr/>
        </p:nvSpPr>
        <p:spPr>
          <a:xfrm>
            <a:off x="909320" y="2145030"/>
            <a:ext cx="859790" cy="3453765"/>
          </a:xfrm>
          <a:prstGeom prst="rect">
            <a:avLst/>
          </a:prstGeom>
          <a:noFill/>
        </p:spPr>
        <p:txBody>
          <a:bodyPr vert="eaVert" wrap="square" rtlCol="0">
            <a:spAutoFit/>
          </a:bodyPr>
          <a:lstStyle/>
          <a:p>
            <a:r>
              <a:rPr lang="zh-CN" altLang="en-US" sz="440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原型图展示</a:t>
            </a:r>
          </a:p>
        </p:txBody>
      </p:sp>
      <p:sp>
        <p:nvSpPr>
          <p:cNvPr id="9" name="文本框 8"/>
          <p:cNvSpPr txBox="1"/>
          <p:nvPr/>
        </p:nvSpPr>
        <p:spPr>
          <a:xfrm>
            <a:off x="10815320" y="2963545"/>
            <a:ext cx="736600" cy="1816735"/>
          </a:xfrm>
          <a:prstGeom prst="rect">
            <a:avLst/>
          </a:prstGeom>
          <a:noFill/>
        </p:spPr>
        <p:txBody>
          <a:bodyPr vert="eaVert" wrap="square" rtlCol="0">
            <a:spAutoFit/>
          </a:bodyPr>
          <a:lstStyle/>
          <a:p>
            <a:r>
              <a:rPr lang="zh-CN" altLang="en-US" sz="3600">
                <a:solidFill>
                  <a:srgbClr val="FFFF00"/>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大厅</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需求分析工具</a:t>
            </a:r>
            <a:r>
              <a:rPr kumimoji="1" lang="en-US" altLang="zh-CN" dirty="0"/>
              <a:t>——Axure RP</a:t>
            </a:r>
          </a:p>
        </p:txBody>
      </p:sp>
      <p:pic>
        <p:nvPicPr>
          <p:cNvPr id="4" name="图片 3"/>
          <p:cNvPicPr>
            <a:picLocks noChangeAspect="1"/>
          </p:cNvPicPr>
          <p:nvPr/>
        </p:nvPicPr>
        <p:blipFill>
          <a:blip r:embed="rId2"/>
          <a:stretch>
            <a:fillRect/>
          </a:stretch>
        </p:blipFill>
        <p:spPr>
          <a:xfrm>
            <a:off x="2271395" y="1549400"/>
            <a:ext cx="7791450" cy="3759200"/>
          </a:xfrm>
          <a:prstGeom prst="rect">
            <a:avLst/>
          </a:prstGeom>
        </p:spPr>
      </p:pic>
      <p:sp>
        <p:nvSpPr>
          <p:cNvPr id="6" name="文本框 5"/>
          <p:cNvSpPr txBox="1"/>
          <p:nvPr/>
        </p:nvSpPr>
        <p:spPr>
          <a:xfrm>
            <a:off x="782320" y="2087880"/>
            <a:ext cx="736600" cy="2692400"/>
          </a:xfrm>
          <a:prstGeom prst="rect">
            <a:avLst/>
          </a:prstGeom>
          <a:noFill/>
        </p:spPr>
        <p:txBody>
          <a:bodyPr vert="eaVert" wrap="square" rtlCol="0">
            <a:spAutoFit/>
          </a:bodyPr>
          <a:lstStyle/>
          <a:p>
            <a:r>
              <a:rPr lang="zh-CN" altLang="en-US" sz="3600">
                <a:solidFill>
                  <a:schemeClr val="bg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原型图展示</a:t>
            </a:r>
            <a:endParaRPr lang="zh-CN" altLang="en-US" sz="3600">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10815320" y="2811145"/>
            <a:ext cx="736600" cy="1816735"/>
          </a:xfrm>
          <a:prstGeom prst="rect">
            <a:avLst/>
          </a:prstGeom>
          <a:noFill/>
        </p:spPr>
        <p:txBody>
          <a:bodyPr vert="eaVert" wrap="square" rtlCol="0">
            <a:spAutoFit/>
          </a:bodyPr>
          <a:lstStyle/>
          <a:p>
            <a:r>
              <a:rPr lang="zh-CN" altLang="en-US" sz="3600">
                <a:solidFill>
                  <a:srgbClr val="FFFF00"/>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排行榜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89">
      <a:dk1>
        <a:srgbClr val="000000"/>
      </a:dk1>
      <a:lt1>
        <a:srgbClr val="FFFFFF"/>
      </a:lt1>
      <a:dk2>
        <a:srgbClr val="000000"/>
      </a:dk2>
      <a:lt2>
        <a:srgbClr val="FFFDFD"/>
      </a:lt2>
      <a:accent1>
        <a:srgbClr val="B8D620"/>
      </a:accent1>
      <a:accent2>
        <a:srgbClr val="0A7DB6"/>
      </a:accent2>
      <a:accent3>
        <a:srgbClr val="48A9C3"/>
      </a:accent3>
      <a:accent4>
        <a:srgbClr val="5DCAB3"/>
      </a:accent4>
      <a:accent5>
        <a:srgbClr val="EBEBEB"/>
      </a:accent5>
      <a:accent6>
        <a:srgbClr val="515151"/>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1686</Words>
  <Application>Microsoft Office PowerPoint</Application>
  <PresentationFormat>宽屏</PresentationFormat>
  <Paragraphs>271</Paragraphs>
  <Slides>44</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黑体</vt:lpstr>
      <vt:lpstr>华文新魏</vt:lpstr>
      <vt:lpstr>宋体</vt:lpstr>
      <vt:lpstr>微软雅黑</vt:lpstr>
      <vt:lpstr>Arial</vt:lpstr>
      <vt:lpstr>Calibri</vt:lpstr>
      <vt:lpstr>Century Gothic</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duan fengzhi</cp:lastModifiedBy>
  <cp:revision>327</cp:revision>
  <dcterms:created xsi:type="dcterms:W3CDTF">2015-08-18T02:51:00Z</dcterms:created>
  <dcterms:modified xsi:type="dcterms:W3CDTF">2019-03-23T05:42:52Z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2052-11.1.0.8203</vt:lpwstr>
  </property>
  <property fmtid="{D5CDD505-2E9C-101B-9397-08002B2CF9AE}" pid="3" name="KSORubyTemplateID">
    <vt:lpwstr>8</vt:lpwstr>
  </property>
</Properties>
</file>